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532" r:id="rId3"/>
    <p:sldId id="533" r:id="rId4"/>
    <p:sldId id="266" r:id="rId5"/>
    <p:sldId id="286" r:id="rId6"/>
    <p:sldId id="537" r:id="rId7"/>
    <p:sldId id="538" r:id="rId8"/>
    <p:sldId id="544" r:id="rId9"/>
    <p:sldId id="543" r:id="rId10"/>
    <p:sldId id="521" r:id="rId11"/>
    <p:sldId id="513" r:id="rId12"/>
    <p:sldId id="545" r:id="rId13"/>
    <p:sldId id="539" r:id="rId14"/>
    <p:sldId id="495" r:id="rId15"/>
    <p:sldId id="526" r:id="rId16"/>
    <p:sldId id="500" r:id="rId17"/>
    <p:sldId id="527" r:id="rId18"/>
    <p:sldId id="257" r:id="rId19"/>
    <p:sldId id="258" r:id="rId20"/>
    <p:sldId id="259" r:id="rId21"/>
    <p:sldId id="529" r:id="rId22"/>
    <p:sldId id="528" r:id="rId23"/>
    <p:sldId id="530" r:id="rId24"/>
    <p:sldId id="264" r:id="rId25"/>
    <p:sldId id="531" r:id="rId26"/>
    <p:sldId id="484" r:id="rId27"/>
    <p:sldId id="517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100"/>
    <a:srgbClr val="475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21"/>
    <p:restoredTop sz="75240"/>
  </p:normalViewPr>
  <p:slideViewPr>
    <p:cSldViewPr snapToGrid="0" showGuides="1">
      <p:cViewPr varScale="1">
        <p:scale>
          <a:sx n="162" d="100"/>
          <a:sy n="162" d="100"/>
        </p:scale>
        <p:origin x="15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0F278-D855-104E-ACBE-19BD35D76D48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0B122-28D9-9B47-984B-7237A4598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8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Allelopathy is described as a secondary compound produced by a plant that negatively affects neighboring plant species or soil microbial communities.</a:t>
            </a:r>
          </a:p>
          <a:p>
            <a:endParaRPr lang="en-US" dirty="0"/>
          </a:p>
          <a:p>
            <a:r>
              <a:rPr lang="en-US" dirty="0"/>
              <a:t>Plants can induce allelopathic effects on neighboring species through multiple pathways, such as the release of volatile compounds, leaf litter, or root exudates</a:t>
            </a:r>
          </a:p>
          <a:p>
            <a:endParaRPr lang="en-US" dirty="0"/>
          </a:p>
          <a:p>
            <a:r>
              <a:rPr lang="en-US" dirty="0"/>
              <a:t>Leaf litter and root exudates can impact neighboring plant communities through direct phytotoxic effects, </a:t>
            </a:r>
          </a:p>
          <a:p>
            <a:endParaRPr lang="en-US" dirty="0"/>
          </a:p>
          <a:p>
            <a:r>
              <a:rPr lang="en-US" dirty="0"/>
              <a:t>or through indirect antimicrobial effects on soil microbial communities that alter plant ability to take in nutrients and water needed to grow and reproduce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09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show </a:t>
            </a:r>
            <a:r>
              <a:rPr lang="en-US" dirty="0" err="1"/>
              <a:t>jmax</a:t>
            </a:r>
            <a:endParaRPr lang="en-US" dirty="0"/>
          </a:p>
          <a:p>
            <a:endParaRPr lang="en-US" dirty="0"/>
          </a:p>
          <a:p>
            <a:r>
              <a:rPr lang="en-US" dirty="0"/>
              <a:t>Mention that gsw and </a:t>
            </a:r>
            <a:r>
              <a:rPr lang="en-US" dirty="0" err="1"/>
              <a:t>stomlim</a:t>
            </a:r>
            <a:r>
              <a:rPr lang="en-US" dirty="0"/>
              <a:t> exhibit null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5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stomatal limitation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51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4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Allelopathy is a key trait associated with plant invasions</a:t>
            </a:r>
          </a:p>
          <a:p>
            <a:endParaRPr lang="en-US" dirty="0"/>
          </a:p>
          <a:p>
            <a:r>
              <a:rPr lang="en-US" dirty="0"/>
              <a:t>A recent study found that 72% of surveyed plant families and 52% of surveyed invasive species possess allelopathic capabilities.</a:t>
            </a:r>
          </a:p>
          <a:p>
            <a:endParaRPr lang="en-US" dirty="0"/>
          </a:p>
          <a:p>
            <a:r>
              <a:rPr lang="en-US" dirty="0"/>
              <a:t>These species were surveyed across a diverse phylogeny and was observed in monocots, dicots, and gymnosperm groups.</a:t>
            </a:r>
          </a:p>
          <a:p>
            <a:endParaRPr lang="en-US" dirty="0"/>
          </a:p>
          <a:p>
            <a:r>
              <a:rPr lang="en-US" dirty="0"/>
              <a:t>This suggests that allelopathy is pervasive in invasive plant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7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and well-studied model species for studying effects of allelopathic plant invasion on coexisting native species is garlic mustard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516C7-B7A5-AC47-9DE3-330395A54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Garlic mustard releases glucosinolates into soils through leaf litter or root exudation.</a:t>
            </a:r>
          </a:p>
          <a:p>
            <a:endParaRPr lang="en-US" dirty="0"/>
          </a:p>
          <a:p>
            <a:r>
              <a:rPr lang="en-US" dirty="0"/>
              <a:t>Upon release into soil solution, glucosinolates hydrolyze into isothiocyanates, which kill AM fungal spores, reduce AM fungal growth, and likely decrease the strength of their symbiosis with plant roots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Garlic mustard has also been shown to negatively affect plant community composition.</a:t>
            </a:r>
          </a:p>
          <a:p>
            <a:endParaRPr lang="en-US" dirty="0"/>
          </a:p>
          <a:p>
            <a:r>
              <a:rPr lang="en-US" dirty="0"/>
              <a:t>A recent study found that garlic mustard decreased native plant species abundance and richness, which decreased two indices of community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8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worth noting that these patterns were largely driven by reduced abundance and richness in native plants that associate with AM fungi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6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suggests that disrupted AM fungal symbioses due to garlic mustard invasion are likely the cause of these changes to native plant community structure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fact that reduced plant community diversity is only observed in species that associate with AM fungi suggest that these patterns might be linked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Photosyntehtic</a:t>
            </a:r>
            <a:r>
              <a:rPr lang="en-US" dirty="0"/>
              <a:t> traits may be first indicators of AM fungal disruption due to garlic mustard invasion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3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3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these are only snapshot measurements and more work is needed to understand the mechanisms that drive these responses</a:t>
            </a:r>
          </a:p>
          <a:p>
            <a:endParaRPr lang="en-US" dirty="0"/>
          </a:p>
          <a:p>
            <a:r>
              <a:rPr lang="en-US" dirty="0"/>
              <a:t>Additionally, previous work has measured these responses at a single timepoint during the growth season</a:t>
            </a:r>
          </a:p>
          <a:p>
            <a:endParaRPr lang="en-US" dirty="0"/>
          </a:p>
          <a:p>
            <a:r>
              <a:rPr lang="en-US" dirty="0"/>
              <a:t>Temperate forest understories are dynamic, with light availability decreasing as tree canopies close and nutrient availability decreasing as plants take them in</a:t>
            </a:r>
          </a:p>
          <a:p>
            <a:endParaRPr lang="en-US" dirty="0"/>
          </a:p>
          <a:p>
            <a:r>
              <a:rPr lang="en-US" dirty="0"/>
              <a:t>Thus, a central question remains as to whether effects of garlic mustard are consistent across the growth season or if they vary across the growth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0B122-28D9-9B47-984B-7237A4598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CB30-03A2-EEBC-04FD-594F2F0AE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F0380-FDE5-9165-973E-ABCB961B1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1D2C2-7A2B-912B-AAC7-6343FA1E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1DC5C-DF6D-2701-D822-21FA78F2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ED13C-267D-04B3-DFD7-789D50CE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2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FEB1-C2D4-5AAA-D894-7604BE78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C6E14-4967-7BEC-95EA-BB2FEDFAC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1101A-6676-61A2-1F25-5F085F14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15A7C-038B-B697-A481-A56C1FAE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E230F-E758-B80F-C664-AD1AA4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7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B71A6E-F36D-4307-5AFA-72E04E93F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159A3-EF3D-C403-D8A5-6B78C80AC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5A83A-4B1B-ACFF-2AC9-73773155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0735C-376E-3C59-3E0D-7F1CE36F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5F142-BB32-3064-9F4E-6ABD84B3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26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38A1-0ADF-10E2-1E28-8153A9F3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F903D-9288-5570-1E98-262D4E0D9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68D39-D935-955D-38F3-D52E631A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5485B-CC5C-8855-47F1-42EC6B7A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D42B7-2344-405F-5EDE-F339706C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B7B5-752E-322A-FBA5-9B77993F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0B20C-47CC-45FB-44A6-7F6009B78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5910F-1AC1-2281-CDAC-5ECEF03C3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E54F-815F-EC7D-80EF-F0E425418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83B03-DE95-ADBE-A982-7F28C67C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4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9F234-73AF-18EE-3922-0C1A10AA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6E41-8325-76ED-AF52-65546669C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1997E-CCB6-7991-05AE-5F21D8B94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6A279-E287-E595-0FDC-4D2C678B3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AEBC0-2136-D3AF-8F70-7A8CA6CCA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35EF9-1C9D-7475-09BC-846B4FAD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9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A6C-9B9C-4859-7B8F-0AE1CDEF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F56DD-7DDC-CE8B-3F30-1EC3B9403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24353-E083-3402-C5FC-4E8F8324C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95506-3108-AA9B-3B94-B9689C826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E9666-F3A6-35DC-7D03-16630B820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565C1-4687-A151-7D3F-21CBBEFDF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B44BE-404B-FD2D-B0E9-3E4AB0B1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4CF84-3313-58C8-73E9-AE2AA4AA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6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6DCA-A8B7-0978-6E49-710048BB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0D9A9-DA55-62EE-2FEF-836B887A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CDA83-0E6D-BB54-DADF-3C6B7AE9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22DA5-942D-A0DB-81B7-5587D519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661F2A-0111-5B27-BF6B-56C28605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94FB6-1743-E764-69A3-E2DF502B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0EDC-94CF-0694-1731-4B12C7CA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8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4C75-E6AD-C68F-D5C1-4D510A0F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2CD95-C7F1-D911-44D1-9093DBA4C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A398E-E285-3729-4531-F97E8CE63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9317A-8A1D-D09D-70BC-738DE05B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7E561-0573-2608-5B67-431E2BCD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EC2AE-85B7-8843-8116-8756CF57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5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97D1-FAB8-7525-6720-5638FBA5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DF8E0F-7863-A464-7400-7BB8443D9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E4549-F23B-9ADB-5DFA-4DF1BA910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B7639-AAD2-018D-A17A-C6B8D68E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6C279-959F-575F-A786-EE8B82E9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95188-B73D-B3C3-57BB-A2B6C7F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7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7BE74-F396-95A9-856F-96249430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7184D-DDD4-F388-F208-0FFE0289F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85C81-03D0-61C2-5009-1CDEF3E20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37ACB4-24CE-2A4D-BF71-A024F843BC88}" type="datetimeFigureOut">
              <a:rPr lang="en-US" smtClean="0"/>
              <a:t>8/1/24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AA58-4BB9-6EDC-FF31-15350A396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C6C13-6959-908A-3457-82E673E77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C084A-28BE-204D-BE0B-0C8B0CDAA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895F-4EEF-A017-8263-A597629CE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Negative effects of an allelopathic </a:t>
            </a:r>
            <a:r>
              <a:rPr lang="en-US" sz="5000" b="1" dirty="0">
                <a:solidFill>
                  <a:srgbClr val="000000"/>
                </a:solidFill>
                <a:cs typeface="Arial" panose="020B0604020202020204" pitchFamily="34" charset="0"/>
              </a:rPr>
              <a:t>invader </a:t>
            </a:r>
            <a:r>
              <a:rPr lang="en-US" sz="5000" b="1" i="0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intensify as the growth season progresses</a:t>
            </a:r>
            <a:endParaRPr lang="en-US" sz="5000" dirty="0"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CDEC7-22D3-46E3-93EB-AF4DA58DC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endParaRPr lang="en-US" sz="1800" b="0" i="0" u="none" strike="noStrike" dirty="0">
              <a:effectLst/>
              <a:latin typeface="Times New Roman" panose="02020603050405020304" pitchFamily="18" charset="0"/>
            </a:endParaRPr>
          </a:p>
          <a:p>
            <a:r>
              <a:rPr lang="en-US" b="1" i="0" u="none" strike="noStrike" dirty="0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Evan A. Perkowski</a:t>
            </a:r>
            <a:r>
              <a:rPr lang="en-US" sz="1800" b="0" i="0" u="none" strike="noStrike" dirty="0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, K. Carroll, Jessie Mutz, </a:t>
            </a:r>
            <a:r>
              <a:rPr lang="en-US" sz="1800" b="0" i="0" u="none" strike="noStrike" dirty="0" err="1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Snehanjana</a:t>
            </a:r>
            <a:r>
              <a:rPr lang="en-US" sz="1800" b="0" i="0" u="none" strike="noStrike" dirty="0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 Chatterjee, </a:t>
            </a:r>
            <a:r>
              <a:rPr lang="en-US" sz="1800" b="0" i="0" u="none" strike="noStrike" dirty="0" err="1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Xianyu</a:t>
            </a:r>
            <a:r>
              <a:rPr lang="en-US" sz="1800" b="0" i="0" u="none" strike="noStrike" dirty="0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 Yang, </a:t>
            </a:r>
          </a:p>
          <a:p>
            <a:r>
              <a:rPr lang="en-US" sz="1800" b="0" i="0" u="none" strike="noStrike" dirty="0" err="1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Lalasia</a:t>
            </a:r>
            <a:r>
              <a:rPr lang="en-US" sz="1800" b="0" i="0" u="none" strike="noStrike" dirty="0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Bialic</a:t>
            </a:r>
            <a:r>
              <a:rPr lang="en-US" sz="1800" b="0" i="0" u="none" strike="noStrike" dirty="0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-Murphy, Stephanie N. </a:t>
            </a:r>
            <a:r>
              <a:rPr lang="en-US" sz="1800" b="0" i="0" u="none" strike="noStrike" dirty="0" err="1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Kivlin</a:t>
            </a:r>
            <a:r>
              <a:rPr lang="en-US" sz="1800" b="0" i="0" u="none" strike="noStrike" dirty="0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, Susan Kalisz,</a:t>
            </a:r>
            <a:r>
              <a:rPr lang="en-US" sz="1800" b="0" i="0" u="none" strike="noStrike" baseline="30000" dirty="0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 </a:t>
            </a:r>
            <a:r>
              <a:rPr lang="en-US" sz="1800" b="0" i="0" u="none" strike="noStrike" dirty="0">
                <a:ln>
                  <a:solidFill>
                    <a:sysClr val="windowText" lastClr="000000"/>
                  </a:solidFill>
                </a:ln>
                <a:effectLst/>
                <a:cs typeface="Arial" panose="020B0604020202020204" pitchFamily="34" charset="0"/>
              </a:rPr>
              <a:t>Nicholas G. Smith</a:t>
            </a:r>
            <a:endParaRPr lang="en-US" dirty="0">
              <a:ln>
                <a:solidFill>
                  <a:sysClr val="windowText" lastClr="000000"/>
                </a:solidFill>
              </a:ln>
              <a:cs typeface="Arial" panose="020B0604020202020204" pitchFamily="34" charset="0"/>
            </a:endParaRPr>
          </a:p>
        </p:txBody>
      </p:sp>
      <p:pic>
        <p:nvPicPr>
          <p:cNvPr id="1026" name="Picture 2" descr="The University of Tennessee Logo - Brand Guidelines">
            <a:extLst>
              <a:ext uri="{FF2B5EF4-FFF2-40B4-BE49-F238E27FC236}">
                <a16:creationId xmlns:a16="http://schemas.microsoft.com/office/drawing/2014/main" id="{C89DB43F-05C3-7294-3D17-A7836C92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47" y="5278809"/>
            <a:ext cx="2121467" cy="168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58D8F4-27C9-E51E-4299-820A9E724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649" y="5880239"/>
            <a:ext cx="2957592" cy="49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F9EB408-D569-FF96-799A-72F123A7E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35" y="5735637"/>
            <a:ext cx="2960176" cy="7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>
            <a:extLst>
              <a:ext uri="{FF2B5EF4-FFF2-40B4-BE49-F238E27FC236}">
                <a16:creationId xmlns:a16="http://schemas.microsoft.com/office/drawing/2014/main" id="{EF0B3B31-461A-318B-8713-0CE0AC7928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F67FEAAF-B4C8-4EA8-9700-34101A7FC1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47068" y="324556"/>
            <a:ext cx="1275644" cy="127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258C26AA-37D5-4150-9AA0-AAD94C5F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828" y="5257800"/>
            <a:ext cx="1574123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2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090-0343-99E6-4F91-3C04BD92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Previous work shows that garlic mustard decreases native species net photosynthesis and stomatal conductance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BB40C-BC6B-2077-7B3B-CCAFE046E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89"/>
          <a:stretch/>
        </p:blipFill>
        <p:spPr>
          <a:xfrm>
            <a:off x="1450427" y="2179425"/>
            <a:ext cx="9574906" cy="3826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4F526-00CF-DCAF-00AC-589F50EBCCE6}"/>
              </a:ext>
            </a:extLst>
          </p:cNvPr>
          <p:cNvSpPr txBox="1"/>
          <p:nvPr/>
        </p:nvSpPr>
        <p:spPr>
          <a:xfrm>
            <a:off x="9784161" y="6581001"/>
            <a:ext cx="240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Hale et al. (2016) </a:t>
            </a:r>
            <a:r>
              <a:rPr lang="en-US" sz="1200" i="1" dirty="0"/>
              <a:t>New Phytologist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820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7FE9-B9C1-8CA7-F494-95C8F9D8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questions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7EFFFB-3BA5-CDA2-F1EB-C80262404AE3}"/>
              </a:ext>
            </a:extLst>
          </p:cNvPr>
          <p:cNvSpPr/>
          <p:nvPr/>
        </p:nvSpPr>
        <p:spPr>
          <a:xfrm>
            <a:off x="2632840" y="1757856"/>
            <a:ext cx="6487511" cy="182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mechanisms drive native species’ photosynthetic responses to garlic mustard invasion?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389C9-FD3C-0943-2276-FF474A953D15}"/>
              </a:ext>
            </a:extLst>
          </p:cNvPr>
          <p:cNvSpPr/>
          <p:nvPr/>
        </p:nvSpPr>
        <p:spPr>
          <a:xfrm>
            <a:off x="2632840" y="3999187"/>
            <a:ext cx="6487511" cy="182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 native species’ responses to garlic mustard invasion vary due to seasonality?</a:t>
            </a:r>
          </a:p>
        </p:txBody>
      </p:sp>
    </p:spTree>
    <p:extLst>
      <p:ext uri="{BB962C8B-B14F-4D97-AF65-F5344CB8AC3E}">
        <p14:creationId xmlns:p14="http://schemas.microsoft.com/office/powerpoint/2010/main" val="124710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88998AE-23E5-DE4F-852C-D37B8CCD05B0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>
            <a:off x="9788067" y="2329333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2C141A3-3E13-FEEF-A446-2171BD5871E8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9788068" y="3784883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2BC366C-B9A2-1139-0D3F-D4B214689633}"/>
              </a:ext>
            </a:extLst>
          </p:cNvPr>
          <p:cNvSpPr/>
          <p:nvPr/>
        </p:nvSpPr>
        <p:spPr>
          <a:xfrm>
            <a:off x="10216453" y="3163617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C32E8C-30A7-7222-A54F-F58FEA20AE31}"/>
              </a:ext>
            </a:extLst>
          </p:cNvPr>
          <p:cNvSpPr>
            <a:spLocks noChangeAspect="1"/>
          </p:cNvSpPr>
          <p:nvPr/>
        </p:nvSpPr>
        <p:spPr>
          <a:xfrm>
            <a:off x="10397784" y="221194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5C23B1-34AB-8571-F1EE-9637C46A28C3}"/>
              </a:ext>
            </a:extLst>
          </p:cNvPr>
          <p:cNvSpPr>
            <a:spLocks noChangeAspect="1"/>
          </p:cNvSpPr>
          <p:nvPr/>
        </p:nvSpPr>
        <p:spPr>
          <a:xfrm>
            <a:off x="10397784" y="4521470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6DE47-A7FF-814C-AFF8-1E245CFF0282}"/>
              </a:ext>
            </a:extLst>
          </p:cNvPr>
          <p:cNvSpPr/>
          <p:nvPr/>
        </p:nvSpPr>
        <p:spPr>
          <a:xfrm>
            <a:off x="8062223" y="2018700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C5370-8705-484B-CB11-A950BC0D30E1}"/>
              </a:ext>
            </a:extLst>
          </p:cNvPr>
          <p:cNvSpPr/>
          <p:nvPr/>
        </p:nvSpPr>
        <p:spPr>
          <a:xfrm>
            <a:off x="8062224" y="4325137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A54EC-F452-D3E7-937A-E6ABB35FBA2C}"/>
              </a:ext>
            </a:extLst>
          </p:cNvPr>
          <p:cNvSpPr/>
          <p:nvPr/>
        </p:nvSpPr>
        <p:spPr>
          <a:xfrm>
            <a:off x="566591" y="316072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324107-AE20-C5A7-B90C-E064093D50C2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2292435" y="3471358"/>
            <a:ext cx="1134133" cy="2892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4289F-E618-EBCE-D461-B3ED56793338}"/>
              </a:ext>
            </a:extLst>
          </p:cNvPr>
          <p:cNvCxnSpPr>
            <a:stCxn id="13" idx="0"/>
            <a:endCxn id="12" idx="1"/>
          </p:cNvCxnSpPr>
          <p:nvPr/>
        </p:nvCxnSpPr>
        <p:spPr>
          <a:xfrm rot="5400000" flipH="1" flipV="1">
            <a:off x="4464332" y="2154491"/>
            <a:ext cx="834284" cy="1183968"/>
          </a:xfrm>
          <a:prstGeom prst="bentConnector2">
            <a:avLst/>
          </a:prstGeom>
          <a:ln w="1270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1B2A3D2-0787-592A-CD80-F9D3A2E1835F}"/>
              </a:ext>
            </a:extLst>
          </p:cNvPr>
          <p:cNvCxnSpPr>
            <a:cxnSpLocks/>
            <a:stCxn id="13" idx="2"/>
            <a:endCxn id="11" idx="1"/>
          </p:cNvCxnSpPr>
          <p:nvPr/>
        </p:nvCxnSpPr>
        <p:spPr>
          <a:xfrm rot="16200000" flipH="1">
            <a:off x="4456031" y="3618342"/>
            <a:ext cx="850887" cy="1183968"/>
          </a:xfrm>
          <a:prstGeom prst="bentConnector2">
            <a:avLst/>
          </a:prstGeom>
          <a:ln w="1270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0C204-92E2-56EF-97E7-B88CE518685E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7199302" y="2329333"/>
            <a:ext cx="86292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4B23C0-EE24-BE87-CE03-C7E5703BF9E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7199302" y="4635770"/>
            <a:ext cx="862922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E205CC5-86B1-60E7-E0C4-B0D018966D59}"/>
              </a:ext>
            </a:extLst>
          </p:cNvPr>
          <p:cNvSpPr>
            <a:spLocks noChangeAspect="1"/>
          </p:cNvSpPr>
          <p:nvPr/>
        </p:nvSpPr>
        <p:spPr>
          <a:xfrm>
            <a:off x="7341532" y="221194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9D16873-E18F-028E-B3CD-13AFBC497916}"/>
              </a:ext>
            </a:extLst>
          </p:cNvPr>
          <p:cNvSpPr>
            <a:spLocks noChangeAspect="1"/>
          </p:cNvSpPr>
          <p:nvPr/>
        </p:nvSpPr>
        <p:spPr>
          <a:xfrm>
            <a:off x="7341532" y="4521470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21B28B-29DF-2654-3013-94567AE0A850}"/>
              </a:ext>
            </a:extLst>
          </p:cNvPr>
          <p:cNvSpPr>
            <a:spLocks noChangeAspect="1"/>
          </p:cNvSpPr>
          <p:nvPr/>
        </p:nvSpPr>
        <p:spPr>
          <a:xfrm>
            <a:off x="4625076" y="221194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E51B8B9-1DD5-83B2-F119-5328F7EFD950}"/>
              </a:ext>
            </a:extLst>
          </p:cNvPr>
          <p:cNvSpPr>
            <a:spLocks noChangeAspect="1"/>
          </p:cNvSpPr>
          <p:nvPr/>
        </p:nvSpPr>
        <p:spPr>
          <a:xfrm>
            <a:off x="4625076" y="4521470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A7594E-7DB8-F056-1631-B395AF767798}"/>
              </a:ext>
            </a:extLst>
          </p:cNvPr>
          <p:cNvSpPr/>
          <p:nvPr/>
        </p:nvSpPr>
        <p:spPr>
          <a:xfrm>
            <a:off x="3426568" y="3163617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AM fungal partner strength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6FD11A-E383-4D9B-3D10-499F40CE9935}"/>
              </a:ext>
            </a:extLst>
          </p:cNvPr>
          <p:cNvCxnSpPr/>
          <p:nvPr/>
        </p:nvCxnSpPr>
        <p:spPr>
          <a:xfrm>
            <a:off x="11191932" y="929221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riangle 36">
            <a:extLst>
              <a:ext uri="{FF2B5EF4-FFF2-40B4-BE49-F238E27FC236}">
                <a16:creationId xmlns:a16="http://schemas.microsoft.com/office/drawing/2014/main" id="{FFA4A225-3830-E4AA-F4A6-B84B8F8FFD5B}"/>
              </a:ext>
            </a:extLst>
          </p:cNvPr>
          <p:cNvSpPr>
            <a:spLocks noChangeAspect="1"/>
          </p:cNvSpPr>
          <p:nvPr/>
        </p:nvSpPr>
        <p:spPr>
          <a:xfrm>
            <a:off x="11316757" y="802219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11D05D-F4D7-C4B1-29DA-E5D28A139EDE}"/>
              </a:ext>
            </a:extLst>
          </p:cNvPr>
          <p:cNvSpPr txBox="1"/>
          <p:nvPr/>
        </p:nvSpPr>
        <p:spPr>
          <a:xfrm>
            <a:off x="9024247" y="767638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5120EA-FE2C-8515-9D3E-760DD3BA8974}"/>
              </a:ext>
            </a:extLst>
          </p:cNvPr>
          <p:cNvCxnSpPr/>
          <p:nvPr/>
        </p:nvCxnSpPr>
        <p:spPr>
          <a:xfrm>
            <a:off x="11191932" y="515954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E9ECDD7-53A0-A9F2-3182-1558B1BF39DD}"/>
              </a:ext>
            </a:extLst>
          </p:cNvPr>
          <p:cNvSpPr>
            <a:spLocks noChangeAspect="1"/>
          </p:cNvSpPr>
          <p:nvPr/>
        </p:nvSpPr>
        <p:spPr>
          <a:xfrm>
            <a:off x="11316757" y="40165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1DD09D-6595-D428-7070-20955F5712E5}"/>
              </a:ext>
            </a:extLst>
          </p:cNvPr>
          <p:cNvSpPr txBox="1"/>
          <p:nvPr/>
        </p:nvSpPr>
        <p:spPr>
          <a:xfrm>
            <a:off x="9066765" y="354371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0FFCBE69-FB6E-D05A-ECAF-EDDB6A651A52}"/>
              </a:ext>
            </a:extLst>
          </p:cNvPr>
          <p:cNvSpPr>
            <a:spLocks noChangeAspect="1"/>
          </p:cNvSpPr>
          <p:nvPr/>
        </p:nvSpPr>
        <p:spPr>
          <a:xfrm>
            <a:off x="2581014" y="3334563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90C37-78CA-0160-0712-291859542D19}"/>
              </a:ext>
            </a:extLst>
          </p:cNvPr>
          <p:cNvSpPr/>
          <p:nvPr/>
        </p:nvSpPr>
        <p:spPr>
          <a:xfrm>
            <a:off x="5473458" y="4325137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Water uptake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05B81-BA29-AD8F-2EFF-23FEEA77AF65}"/>
              </a:ext>
            </a:extLst>
          </p:cNvPr>
          <p:cNvSpPr/>
          <p:nvPr/>
        </p:nvSpPr>
        <p:spPr>
          <a:xfrm>
            <a:off x="5473458" y="2018700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Nutrient uptake</a:t>
            </a:r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D3DC32CF-829A-EE87-716F-5CDC87EC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</p:spTree>
    <p:extLst>
      <p:ext uri="{BB962C8B-B14F-4D97-AF65-F5344CB8AC3E}">
        <p14:creationId xmlns:p14="http://schemas.microsoft.com/office/powerpoint/2010/main" val="140312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88998AE-23E5-DE4F-852C-D37B8CCD05B0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>
            <a:off x="9788067" y="2329333"/>
            <a:ext cx="1291308" cy="834284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2C141A3-3E13-FEEF-A446-2171BD5871E8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9788068" y="3784883"/>
            <a:ext cx="1291307" cy="850887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2BC366C-B9A2-1139-0D3F-D4B214689633}"/>
              </a:ext>
            </a:extLst>
          </p:cNvPr>
          <p:cNvSpPr/>
          <p:nvPr/>
        </p:nvSpPr>
        <p:spPr>
          <a:xfrm>
            <a:off x="10216453" y="3163617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C32E8C-30A7-7222-A54F-F58FEA20AE31}"/>
              </a:ext>
            </a:extLst>
          </p:cNvPr>
          <p:cNvSpPr>
            <a:spLocks noChangeAspect="1"/>
          </p:cNvSpPr>
          <p:nvPr/>
        </p:nvSpPr>
        <p:spPr>
          <a:xfrm>
            <a:off x="10397784" y="221194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5C23B1-34AB-8571-F1EE-9637C46A28C3}"/>
              </a:ext>
            </a:extLst>
          </p:cNvPr>
          <p:cNvSpPr>
            <a:spLocks noChangeAspect="1"/>
          </p:cNvSpPr>
          <p:nvPr/>
        </p:nvSpPr>
        <p:spPr>
          <a:xfrm>
            <a:off x="10397784" y="4521470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6DE47-A7FF-814C-AFF8-1E245CFF0282}"/>
              </a:ext>
            </a:extLst>
          </p:cNvPr>
          <p:cNvSpPr/>
          <p:nvPr/>
        </p:nvSpPr>
        <p:spPr>
          <a:xfrm>
            <a:off x="8062223" y="2018700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C5370-8705-484B-CB11-A950BC0D30E1}"/>
              </a:ext>
            </a:extLst>
          </p:cNvPr>
          <p:cNvSpPr/>
          <p:nvPr/>
        </p:nvSpPr>
        <p:spPr>
          <a:xfrm>
            <a:off x="8062224" y="4325137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A54EC-F452-D3E7-937A-E6ABB35FBA2C}"/>
              </a:ext>
            </a:extLst>
          </p:cNvPr>
          <p:cNvSpPr/>
          <p:nvPr/>
        </p:nvSpPr>
        <p:spPr>
          <a:xfrm>
            <a:off x="566591" y="316072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324107-AE20-C5A7-B90C-E064093D50C2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2292435" y="3471358"/>
            <a:ext cx="1134133" cy="2892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384289F-E618-EBCE-D461-B3ED56793338}"/>
              </a:ext>
            </a:extLst>
          </p:cNvPr>
          <p:cNvCxnSpPr>
            <a:stCxn id="13" idx="0"/>
            <a:endCxn id="12" idx="1"/>
          </p:cNvCxnSpPr>
          <p:nvPr/>
        </p:nvCxnSpPr>
        <p:spPr>
          <a:xfrm rot="5400000" flipH="1" flipV="1">
            <a:off x="4464332" y="2154491"/>
            <a:ext cx="834284" cy="1183968"/>
          </a:xfrm>
          <a:prstGeom prst="bentConnector2">
            <a:avLst/>
          </a:prstGeom>
          <a:ln w="1270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1B2A3D2-0787-592A-CD80-F9D3A2E1835F}"/>
              </a:ext>
            </a:extLst>
          </p:cNvPr>
          <p:cNvCxnSpPr>
            <a:cxnSpLocks/>
            <a:stCxn id="13" idx="2"/>
            <a:endCxn id="11" idx="1"/>
          </p:cNvCxnSpPr>
          <p:nvPr/>
        </p:nvCxnSpPr>
        <p:spPr>
          <a:xfrm rot="16200000" flipH="1">
            <a:off x="4456031" y="3618342"/>
            <a:ext cx="850887" cy="1183968"/>
          </a:xfrm>
          <a:prstGeom prst="bentConnector2">
            <a:avLst/>
          </a:prstGeom>
          <a:ln w="1270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20C204-92E2-56EF-97E7-B88CE518685E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7199302" y="2329333"/>
            <a:ext cx="86292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4B23C0-EE24-BE87-CE03-C7E5703BF9E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7199302" y="4635770"/>
            <a:ext cx="862922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E205CC5-86B1-60E7-E0C4-B0D018966D59}"/>
              </a:ext>
            </a:extLst>
          </p:cNvPr>
          <p:cNvSpPr>
            <a:spLocks noChangeAspect="1"/>
          </p:cNvSpPr>
          <p:nvPr/>
        </p:nvSpPr>
        <p:spPr>
          <a:xfrm>
            <a:off x="7341532" y="221194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9D16873-E18F-028E-B3CD-13AFBC497916}"/>
              </a:ext>
            </a:extLst>
          </p:cNvPr>
          <p:cNvSpPr>
            <a:spLocks noChangeAspect="1"/>
          </p:cNvSpPr>
          <p:nvPr/>
        </p:nvSpPr>
        <p:spPr>
          <a:xfrm>
            <a:off x="7341532" y="4521470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21B28B-29DF-2654-3013-94567AE0A850}"/>
              </a:ext>
            </a:extLst>
          </p:cNvPr>
          <p:cNvSpPr>
            <a:spLocks noChangeAspect="1"/>
          </p:cNvSpPr>
          <p:nvPr/>
        </p:nvSpPr>
        <p:spPr>
          <a:xfrm>
            <a:off x="4625076" y="221194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E51B8B9-1DD5-83B2-F119-5328F7EFD950}"/>
              </a:ext>
            </a:extLst>
          </p:cNvPr>
          <p:cNvSpPr>
            <a:spLocks noChangeAspect="1"/>
          </p:cNvSpPr>
          <p:nvPr/>
        </p:nvSpPr>
        <p:spPr>
          <a:xfrm>
            <a:off x="4625076" y="4521470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A7594E-7DB8-F056-1631-B395AF767798}"/>
              </a:ext>
            </a:extLst>
          </p:cNvPr>
          <p:cNvSpPr/>
          <p:nvPr/>
        </p:nvSpPr>
        <p:spPr>
          <a:xfrm>
            <a:off x="3426568" y="3163617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AM fungal partner strength</a:t>
            </a: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0FFCBE69-FB6E-D05A-ECAF-EDDB6A651A52}"/>
              </a:ext>
            </a:extLst>
          </p:cNvPr>
          <p:cNvSpPr>
            <a:spLocks noChangeAspect="1"/>
          </p:cNvSpPr>
          <p:nvPr/>
        </p:nvSpPr>
        <p:spPr>
          <a:xfrm>
            <a:off x="2581014" y="3334563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90C37-78CA-0160-0712-291859542D19}"/>
              </a:ext>
            </a:extLst>
          </p:cNvPr>
          <p:cNvSpPr/>
          <p:nvPr/>
        </p:nvSpPr>
        <p:spPr>
          <a:xfrm>
            <a:off x="5473458" y="4325137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Water uptake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05B81-BA29-AD8F-2EFF-23FEEA77AF65}"/>
              </a:ext>
            </a:extLst>
          </p:cNvPr>
          <p:cNvSpPr/>
          <p:nvPr/>
        </p:nvSpPr>
        <p:spPr>
          <a:xfrm>
            <a:off x="5473458" y="2018700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Nutrient uptake</a:t>
            </a:r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D3DC32CF-829A-EE87-716F-5CDC87EC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277BA8-09C7-673F-1D8E-B1C50580BF96}"/>
              </a:ext>
            </a:extLst>
          </p:cNvPr>
          <p:cNvSpPr txBox="1"/>
          <p:nvPr/>
        </p:nvSpPr>
        <p:spPr>
          <a:xfrm>
            <a:off x="688112" y="5653722"/>
            <a:ext cx="449074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effects of garlic mustard </a:t>
            </a:r>
          </a:p>
          <a:p>
            <a:pPr algn="ctr"/>
            <a:r>
              <a:rPr lang="en-US" b="1" dirty="0"/>
              <a:t>may be strongest early in growth season </a:t>
            </a:r>
            <a:r>
              <a:rPr lang="en-US" dirty="0"/>
              <a:t>when leaf nutrient demand is greatest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BCE1DD-2C8E-E206-9600-517FC09D73AE}"/>
              </a:ext>
            </a:extLst>
          </p:cNvPr>
          <p:cNvSpPr txBox="1"/>
          <p:nvPr/>
        </p:nvSpPr>
        <p:spPr>
          <a:xfrm>
            <a:off x="7013145" y="5653722"/>
            <a:ext cx="449074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effects of garlic mustard </a:t>
            </a:r>
          </a:p>
          <a:p>
            <a:pPr algn="ctr"/>
            <a:r>
              <a:rPr lang="en-US" b="1" dirty="0"/>
              <a:t>may be strongest later in growth season </a:t>
            </a:r>
            <a:r>
              <a:rPr lang="en-US" dirty="0"/>
              <a:t>when resource availability is depleted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50BC47-E9DF-714F-BA24-7B307E176F40}"/>
              </a:ext>
            </a:extLst>
          </p:cNvPr>
          <p:cNvCxnSpPr/>
          <p:nvPr/>
        </p:nvCxnSpPr>
        <p:spPr>
          <a:xfrm>
            <a:off x="11191932" y="929221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riangle 48">
            <a:extLst>
              <a:ext uri="{FF2B5EF4-FFF2-40B4-BE49-F238E27FC236}">
                <a16:creationId xmlns:a16="http://schemas.microsoft.com/office/drawing/2014/main" id="{51FACBE0-287A-C943-D656-1E5326398076}"/>
              </a:ext>
            </a:extLst>
          </p:cNvPr>
          <p:cNvSpPr>
            <a:spLocks noChangeAspect="1"/>
          </p:cNvSpPr>
          <p:nvPr/>
        </p:nvSpPr>
        <p:spPr>
          <a:xfrm>
            <a:off x="11316757" y="802219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83AE98-E22D-8065-5ECB-8D03039A02F9}"/>
              </a:ext>
            </a:extLst>
          </p:cNvPr>
          <p:cNvSpPr txBox="1"/>
          <p:nvPr/>
        </p:nvSpPr>
        <p:spPr>
          <a:xfrm>
            <a:off x="9024247" y="767638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CA3517E-E3F4-6918-9A36-2D41BFE0BFA9}"/>
              </a:ext>
            </a:extLst>
          </p:cNvPr>
          <p:cNvCxnSpPr/>
          <p:nvPr/>
        </p:nvCxnSpPr>
        <p:spPr>
          <a:xfrm>
            <a:off x="11191932" y="515954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19B45F57-6128-4416-13C6-75C11CE2E151}"/>
              </a:ext>
            </a:extLst>
          </p:cNvPr>
          <p:cNvSpPr>
            <a:spLocks noChangeAspect="1"/>
          </p:cNvSpPr>
          <p:nvPr/>
        </p:nvSpPr>
        <p:spPr>
          <a:xfrm>
            <a:off x="11316757" y="401652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E6B688-5502-20CF-C10C-FFE6D685152B}"/>
              </a:ext>
            </a:extLst>
          </p:cNvPr>
          <p:cNvSpPr txBox="1"/>
          <p:nvPr/>
        </p:nvSpPr>
        <p:spPr>
          <a:xfrm>
            <a:off x="9066765" y="354371"/>
            <a:ext cx="21834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positive effect</a:t>
            </a:r>
          </a:p>
        </p:txBody>
      </p:sp>
    </p:spTree>
    <p:extLst>
      <p:ext uri="{BB962C8B-B14F-4D97-AF65-F5344CB8AC3E}">
        <p14:creationId xmlns:p14="http://schemas.microsoft.com/office/powerpoint/2010/main" val="98681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FB52-B326-BCD5-9806-2A4AE652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</a:t>
            </a:r>
            <a:r>
              <a:rPr lang="en-US" i="1" dirty="0"/>
              <a:t>Alliaria </a:t>
            </a:r>
            <a:br>
              <a:rPr lang="en-US" dirty="0"/>
            </a:br>
            <a:r>
              <a:rPr lang="en-US" dirty="0"/>
              <a:t>weeding experiment</a:t>
            </a:r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BEDC1572-F921-C7BA-6D6C-98FCD5FC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56" y="1825625"/>
            <a:ext cx="538534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Located in Fox Chapel, PA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Fencing established in 2002 to ward out deer/macro-herbivores</a:t>
            </a:r>
          </a:p>
          <a:p>
            <a:endParaRPr lang="en-US" dirty="0"/>
          </a:p>
          <a:p>
            <a:r>
              <a:rPr lang="en-US" dirty="0"/>
              <a:t>Garlic mustard weeding treatments began in 2006</a:t>
            </a:r>
          </a:p>
          <a:p>
            <a:pPr lvl="1"/>
            <a:r>
              <a:rPr lang="en-US" dirty="0"/>
              <a:t>Split plot design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A0FEC29-24FD-1B01-06F6-F76ED232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455" y="3294088"/>
            <a:ext cx="4960889" cy="3428999"/>
          </a:xfrm>
          <a:prstGeom prst="rect">
            <a:avLst/>
          </a:prstGeom>
        </p:spPr>
      </p:pic>
      <p:pic>
        <p:nvPicPr>
          <p:cNvPr id="96" name="Picture 95" descr="A fence in the woods&#10;&#10;Description automatically generated">
            <a:extLst>
              <a:ext uri="{FF2B5EF4-FFF2-40B4-BE49-F238E27FC236}">
                <a16:creationId xmlns:a16="http://schemas.microsoft.com/office/drawing/2014/main" id="{48DC633A-5F2D-4848-650D-937686F9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07"/>
          <a:stretch/>
        </p:blipFill>
        <p:spPr>
          <a:xfrm rot="5400000">
            <a:off x="8949953" y="-116595"/>
            <a:ext cx="3125452" cy="3358644"/>
          </a:xfrm>
          <a:prstGeom prst="rect">
            <a:avLst/>
          </a:prstGeom>
        </p:spPr>
      </p:pic>
      <p:pic>
        <p:nvPicPr>
          <p:cNvPr id="98" name="Picture 97" descr="A person sitting in the woods&#10;&#10;Description automatically generated">
            <a:extLst>
              <a:ext uri="{FF2B5EF4-FFF2-40B4-BE49-F238E27FC236}">
                <a16:creationId xmlns:a16="http://schemas.microsoft.com/office/drawing/2014/main" id="{5E5E4CB6-8772-3EC5-E631-E31F79578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22"/>
          <a:stretch/>
        </p:blipFill>
        <p:spPr>
          <a:xfrm rot="5400000">
            <a:off x="5977518" y="269614"/>
            <a:ext cx="3125452" cy="25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170B-2C64-21E8-CC5E-BDB62A09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species</a:t>
            </a:r>
          </a:p>
        </p:txBody>
      </p:sp>
      <p:pic>
        <p:nvPicPr>
          <p:cNvPr id="4" name="Picture 6" descr="Red trillium (Trillium erectum L.)">
            <a:extLst>
              <a:ext uri="{FF2B5EF4-FFF2-40B4-BE49-F238E27FC236}">
                <a16:creationId xmlns:a16="http://schemas.microsoft.com/office/drawing/2014/main" id="{783670B3-0661-F538-CC0A-DA9209C6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62" y="0"/>
            <a:ext cx="4387538" cy="292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CFD23-037C-BA78-88E6-264AA88D8B16}"/>
              </a:ext>
            </a:extLst>
          </p:cNvPr>
          <p:cNvSpPr txBox="1"/>
          <p:nvPr/>
        </p:nvSpPr>
        <p:spPr>
          <a:xfrm>
            <a:off x="7798813" y="2404465"/>
            <a:ext cx="206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Trillium</a:t>
            </a:r>
            <a:r>
              <a:rPr lang="en-US" sz="2800" dirty="0">
                <a:solidFill>
                  <a:schemeClr val="bg1"/>
                </a:solidFill>
              </a:rPr>
              <a:t> spp.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6" name="Picture 4" descr="Maianthemum racemosum ssp. amplexicaule">
            <a:extLst>
              <a:ext uri="{FF2B5EF4-FFF2-40B4-BE49-F238E27FC236}">
                <a16:creationId xmlns:a16="http://schemas.microsoft.com/office/drawing/2014/main" id="{7AFF48B2-84CE-004A-75E4-E6BC93F3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368" y="3355625"/>
            <a:ext cx="4399632" cy="348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BEE1B-22D1-3D4D-2031-A7FA64797D0F}"/>
              </a:ext>
            </a:extLst>
          </p:cNvPr>
          <p:cNvSpPr txBox="1"/>
          <p:nvPr/>
        </p:nvSpPr>
        <p:spPr>
          <a:xfrm>
            <a:off x="7792368" y="6187126"/>
            <a:ext cx="4135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Maianthemum </a:t>
            </a:r>
            <a:r>
              <a:rPr lang="en-US" sz="2800" i="1" dirty="0" err="1">
                <a:solidFill>
                  <a:schemeClr val="bg1"/>
                </a:solidFill>
              </a:rPr>
              <a:t>racemosum</a:t>
            </a:r>
            <a:endParaRPr lang="en-US" sz="2800" i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43D47-4BCF-41FF-871A-84AFE233D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840"/>
          <a:stretch/>
        </p:blipFill>
        <p:spPr>
          <a:xfrm>
            <a:off x="99395" y="1912160"/>
            <a:ext cx="7277548" cy="3996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7CBBC4-48CA-A573-D3D0-25FCA65B04EA}"/>
              </a:ext>
            </a:extLst>
          </p:cNvPr>
          <p:cNvSpPr/>
          <p:nvPr/>
        </p:nvSpPr>
        <p:spPr>
          <a:xfrm>
            <a:off x="1466491" y="4408098"/>
            <a:ext cx="5910452" cy="3881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78CD6-449C-D57E-F80A-3181DF6771D7}"/>
              </a:ext>
            </a:extLst>
          </p:cNvPr>
          <p:cNvSpPr/>
          <p:nvPr/>
        </p:nvSpPr>
        <p:spPr>
          <a:xfrm>
            <a:off x="1578633" y="5184015"/>
            <a:ext cx="5322499" cy="3881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C1F5D-AF45-5308-907E-44ED86D77ED8}"/>
              </a:ext>
            </a:extLst>
          </p:cNvPr>
          <p:cNvSpPr txBox="1"/>
          <p:nvPr/>
        </p:nvSpPr>
        <p:spPr>
          <a:xfrm>
            <a:off x="0" y="6581001"/>
            <a:ext cx="2742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Heberling</a:t>
            </a:r>
            <a:r>
              <a:rPr lang="en-US" sz="1200" dirty="0"/>
              <a:t> et al. (2019) </a:t>
            </a:r>
            <a:r>
              <a:rPr lang="en-US" sz="1200" i="1" dirty="0"/>
              <a:t>New Phytologist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813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AEF3-3F0F-9FC9-5A9F-2B64C440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14F44-F5A4-6A80-1606-4DF234A7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77" y="1799379"/>
            <a:ext cx="5908623" cy="4485234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endParaRPr lang="en-US" sz="1400" dirty="0"/>
          </a:p>
          <a:p>
            <a:r>
              <a:rPr lang="en-US" dirty="0"/>
              <a:t>Soil resin sticks</a:t>
            </a:r>
          </a:p>
          <a:p>
            <a:pPr lvl="1"/>
            <a:r>
              <a:rPr lang="en-US" dirty="0"/>
              <a:t>Inorganic nitrogen and phosphate availability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response curves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Maximum rate of Rubisco carboxylation (</a:t>
            </a:r>
            <a:r>
              <a:rPr lang="en-US" i="1" dirty="0">
                <a:solidFill>
                  <a:srgbClr val="C00000"/>
                </a:solidFill>
              </a:rPr>
              <a:t>V</a:t>
            </a:r>
            <a:r>
              <a:rPr lang="en-US" baseline="-25000" dirty="0">
                <a:solidFill>
                  <a:srgbClr val="C00000"/>
                </a:solidFill>
              </a:rPr>
              <a:t>cmax</a:t>
            </a:r>
            <a:r>
              <a:rPr lang="en-US" dirty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Maximum rate of electron transport for RuBP regeneration (</a:t>
            </a:r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</a:t>
            </a:r>
            <a:r>
              <a:rPr lang="en-US" baseline="-25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Snapshot gas exchange measurements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EFBF3-968E-EBF8-F754-87FCD1ED68E9}"/>
              </a:ext>
            </a:extLst>
          </p:cNvPr>
          <p:cNvSpPr txBox="1"/>
          <p:nvPr/>
        </p:nvSpPr>
        <p:spPr>
          <a:xfrm>
            <a:off x="448611" y="6284613"/>
            <a:ext cx="538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2 measurement periods (open, closed tree canopy)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7C5295A-FE50-D62D-8966-4472B1F9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822" y="3717484"/>
            <a:ext cx="3445239" cy="314052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device on a bike&#10;&#10;Description automatically generated">
            <a:extLst>
              <a:ext uri="{FF2B5EF4-FFF2-40B4-BE49-F238E27FC236}">
                <a16:creationId xmlns:a16="http://schemas.microsoft.com/office/drawing/2014/main" id="{1AE8C56D-ACB3-B4ED-77AF-ACC4F33E3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0" r="11589"/>
          <a:stretch/>
        </p:blipFill>
        <p:spPr>
          <a:xfrm rot="5400000">
            <a:off x="6466272" y="577979"/>
            <a:ext cx="3125453" cy="3153556"/>
          </a:xfrm>
          <a:prstGeom prst="rect">
            <a:avLst/>
          </a:prstGeom>
        </p:spPr>
      </p:pic>
      <p:pic>
        <p:nvPicPr>
          <p:cNvPr id="6" name="Picture 5" descr="A group of white cameras on a tripod&#10;&#10;Description automatically generated">
            <a:extLst>
              <a:ext uri="{FF2B5EF4-FFF2-40B4-BE49-F238E27FC236}">
                <a16:creationId xmlns:a16="http://schemas.microsoft.com/office/drawing/2014/main" id="{7F148AF9-0AA9-EA70-BA7C-733AAFAA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400" y="1"/>
            <a:ext cx="3129600" cy="23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6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170B-2C64-21E8-CC5E-BDB62A09F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exchange measurements were collected at two time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43D47-4BCF-41FF-871A-84AFE233D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14"/>
          <a:stretch/>
        </p:blipFill>
        <p:spPr>
          <a:xfrm>
            <a:off x="2857073" y="1729360"/>
            <a:ext cx="7813802" cy="4239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0C1F5D-AF45-5308-907E-44ED86D77ED8}"/>
              </a:ext>
            </a:extLst>
          </p:cNvPr>
          <p:cNvSpPr txBox="1"/>
          <p:nvPr/>
        </p:nvSpPr>
        <p:spPr>
          <a:xfrm>
            <a:off x="0" y="6581001"/>
            <a:ext cx="2742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Heberling</a:t>
            </a:r>
            <a:r>
              <a:rPr lang="en-US" sz="1200" dirty="0"/>
              <a:t> et al. (2019) </a:t>
            </a:r>
            <a:r>
              <a:rPr lang="en-US" sz="1200" i="1" dirty="0"/>
              <a:t>New Phytologist</a:t>
            </a:r>
            <a:endParaRPr lang="en-US" sz="12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8E7D2-6AB1-26FB-89F4-246F0B082EF3}"/>
              </a:ext>
            </a:extLst>
          </p:cNvPr>
          <p:cNvCxnSpPr>
            <a:cxnSpLocks/>
          </p:cNvCxnSpPr>
          <p:nvPr/>
        </p:nvCxnSpPr>
        <p:spPr>
          <a:xfrm flipV="1">
            <a:off x="4710433" y="5572442"/>
            <a:ext cx="0" cy="108535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044973-CD79-1CB2-FFF7-461E2BBB6F9F}"/>
              </a:ext>
            </a:extLst>
          </p:cNvPr>
          <p:cNvCxnSpPr/>
          <p:nvPr/>
        </p:nvCxnSpPr>
        <p:spPr>
          <a:xfrm flipV="1">
            <a:off x="5593970" y="5572442"/>
            <a:ext cx="0" cy="7120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B2F7F6-9B87-3B9B-EC8F-89E30BDCBCD0}"/>
              </a:ext>
            </a:extLst>
          </p:cNvPr>
          <p:cNvSpPr txBox="1"/>
          <p:nvPr/>
        </p:nvSpPr>
        <p:spPr>
          <a:xfrm>
            <a:off x="5522401" y="6219164"/>
            <a:ext cx="4288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second measurement period (closed tree canopy)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5567F1-EF69-471C-84F3-F93508D88C3C}"/>
              </a:ext>
            </a:extLst>
          </p:cNvPr>
          <p:cNvSpPr txBox="1"/>
          <p:nvPr/>
        </p:nvSpPr>
        <p:spPr>
          <a:xfrm>
            <a:off x="4710433" y="6581001"/>
            <a:ext cx="38570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first measurement period (open tree canopy)</a:t>
            </a:r>
          </a:p>
        </p:txBody>
      </p:sp>
    </p:spTree>
    <p:extLst>
      <p:ext uri="{BB962C8B-B14F-4D97-AF65-F5344CB8AC3E}">
        <p14:creationId xmlns:p14="http://schemas.microsoft.com/office/powerpoint/2010/main" val="428570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8F36-40EA-DEE9-EA5C-2CEBD70F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does not affect soil nutrient availability</a:t>
            </a:r>
          </a:p>
        </p:txBody>
      </p:sp>
      <p:pic>
        <p:nvPicPr>
          <p:cNvPr id="5" name="Content Placeholder 4" descr="A chart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FF50885-2652-F022-A481-68B9EF00C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47" t="89379" r="29388"/>
          <a:stretch/>
        </p:blipFill>
        <p:spPr>
          <a:xfrm>
            <a:off x="3601155" y="6283457"/>
            <a:ext cx="5822609" cy="574543"/>
          </a:xfrm>
        </p:spPr>
      </p:pic>
      <p:pic>
        <p:nvPicPr>
          <p:cNvPr id="3" name="Content Placeholder 4" descr="A chart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35CD2CE-25FE-CF09-E7C8-D15C83FD7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07" b="10478"/>
          <a:stretch/>
        </p:blipFill>
        <p:spPr>
          <a:xfrm>
            <a:off x="1692628" y="1770601"/>
            <a:ext cx="8806744" cy="44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47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0CE7-FF70-6923-3796-899801C9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</a:t>
            </a:r>
            <a:r>
              <a:rPr lang="en-US" dirty="0"/>
              <a:t> is associated with reduced volumetric soil moisture</a:t>
            </a:r>
            <a:endParaRPr lang="en-US" i="1" dirty="0"/>
          </a:p>
        </p:txBody>
      </p:sp>
      <p:pic>
        <p:nvPicPr>
          <p:cNvPr id="5" name="Content Placeholder 4" descr="A graph showing the growth of a number of days&#10;&#10;Description automatically generated with medium confidence">
            <a:extLst>
              <a:ext uri="{FF2B5EF4-FFF2-40B4-BE49-F238E27FC236}">
                <a16:creationId xmlns:a16="http://schemas.microsoft.com/office/drawing/2014/main" id="{B7D7C886-DE15-869D-8924-BBC676ADD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665" y="1903263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7915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A42B2-33A9-80AC-5046-F06BBF22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Allelopathy negatively affects neighboring plants through multiple pathways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74A38-72F9-DD8D-C90D-DED1288F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543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B7189E-4319-C9A8-F8C1-63D5D4A1EE2E}"/>
              </a:ext>
            </a:extLst>
          </p:cNvPr>
          <p:cNvSpPr txBox="1"/>
          <p:nvPr/>
        </p:nvSpPr>
        <p:spPr>
          <a:xfrm>
            <a:off x="9743829" y="6581001"/>
            <a:ext cx="2448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Zhang et al. (2020) </a:t>
            </a:r>
            <a:r>
              <a:rPr lang="en-US" sz="1200" i="1" dirty="0"/>
              <a:t>Ecology Letters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9259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992C-CA28-0221-E491-82C99D77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</a:t>
            </a:r>
            <a:r>
              <a:rPr lang="en-US" dirty="0"/>
              <a:t> decreased net photosynthesis rates in both species</a:t>
            </a:r>
            <a:endParaRPr lang="en-US" i="1" dirty="0"/>
          </a:p>
        </p:txBody>
      </p:sp>
      <p:pic>
        <p:nvPicPr>
          <p:cNvPr id="11" name="Content Placeholder 10" descr="A diagram of a tree canopy status&#10;&#10;Description automatically generated">
            <a:extLst>
              <a:ext uri="{FF2B5EF4-FFF2-40B4-BE49-F238E27FC236}">
                <a16:creationId xmlns:a16="http://schemas.microsoft.com/office/drawing/2014/main" id="{5AE81FAA-35AC-0F37-ECE8-BC6FA8029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958" y="1791119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3008348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992C-CA28-0221-E491-82C99D77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Alliaria</a:t>
            </a:r>
            <a:r>
              <a:rPr lang="en-US" dirty="0"/>
              <a:t> decreased net photosynthesis rates in both species</a:t>
            </a:r>
            <a:r>
              <a:rPr lang="en-US" baseline="30000" dirty="0"/>
              <a:t>*</a:t>
            </a:r>
            <a:endParaRPr lang="en-US" i="1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CD3FA-42F5-F69B-2C7F-EDE47EECCD9D}"/>
              </a:ext>
            </a:extLst>
          </p:cNvPr>
          <p:cNvSpPr txBox="1"/>
          <p:nvPr/>
        </p:nvSpPr>
        <p:spPr>
          <a:xfrm>
            <a:off x="0" y="6391718"/>
            <a:ext cx="11597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*stronger negative effects of </a:t>
            </a:r>
            <a:r>
              <a:rPr lang="en-US" sz="2400" i="1" dirty="0"/>
              <a:t>Alliaria</a:t>
            </a:r>
            <a:r>
              <a:rPr lang="en-US" sz="2400" dirty="0"/>
              <a:t> presence in both species after tree canopy closure</a:t>
            </a:r>
          </a:p>
        </p:txBody>
      </p:sp>
      <p:pic>
        <p:nvPicPr>
          <p:cNvPr id="11" name="Content Placeholder 10" descr="A diagram of a tree canopy status&#10;&#10;Description automatically generated">
            <a:extLst>
              <a:ext uri="{FF2B5EF4-FFF2-40B4-BE49-F238E27FC236}">
                <a16:creationId xmlns:a16="http://schemas.microsoft.com/office/drawing/2014/main" id="{5AE81FAA-35AC-0F37-ECE8-BC6FA8029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958" y="1791119"/>
            <a:ext cx="9669640" cy="435133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2765AD-C39B-4C52-6B7B-890D2A392E41}"/>
              </a:ext>
            </a:extLst>
          </p:cNvPr>
          <p:cNvSpPr/>
          <p:nvPr/>
        </p:nvSpPr>
        <p:spPr>
          <a:xfrm>
            <a:off x="4222143" y="3967701"/>
            <a:ext cx="1168841" cy="117679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C3D83-C4EC-F9C4-CDB9-E7755F935D8C}"/>
              </a:ext>
            </a:extLst>
          </p:cNvPr>
          <p:cNvSpPr/>
          <p:nvPr/>
        </p:nvSpPr>
        <p:spPr>
          <a:xfrm>
            <a:off x="7968533" y="4096247"/>
            <a:ext cx="1168841" cy="117679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types of trees&#10;&#10;Description automatically generated">
            <a:extLst>
              <a:ext uri="{FF2B5EF4-FFF2-40B4-BE49-F238E27FC236}">
                <a16:creationId xmlns:a16="http://schemas.microsoft.com/office/drawing/2014/main" id="{87D2C1D6-1A44-9BB5-D97B-05FF38335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5414" y="1825625"/>
            <a:ext cx="9669640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D5775-1A01-5F52-D6C8-15A3B36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232777"/>
            <a:ext cx="10724147" cy="1680243"/>
          </a:xfrm>
        </p:spPr>
        <p:txBody>
          <a:bodyPr>
            <a:normAutofit fontScale="90000"/>
          </a:bodyPr>
          <a:lstStyle/>
          <a:p>
            <a:r>
              <a:rPr lang="en-US" dirty="0"/>
              <a:t>Photosynthetic responses to </a:t>
            </a:r>
            <a:r>
              <a:rPr lang="en-US" i="1" dirty="0"/>
              <a:t>Alliaria </a:t>
            </a:r>
            <a:r>
              <a:rPr lang="en-US" dirty="0"/>
              <a:t>in </a:t>
            </a:r>
            <a:r>
              <a:rPr lang="en-US" i="1" dirty="0"/>
              <a:t>Trillium</a:t>
            </a:r>
            <a:r>
              <a:rPr lang="en-US" dirty="0"/>
              <a:t> spp. were driven by changes to 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179258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types of trees&#10;&#10;Description automatically generated">
            <a:extLst>
              <a:ext uri="{FF2B5EF4-FFF2-40B4-BE49-F238E27FC236}">
                <a16:creationId xmlns:a16="http://schemas.microsoft.com/office/drawing/2014/main" id="{87D2C1D6-1A44-9BB5-D97B-05FF38335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14" y="1825625"/>
            <a:ext cx="9669640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D5775-1A01-5F52-D6C8-15A3B36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232777"/>
            <a:ext cx="10724147" cy="1680243"/>
          </a:xfrm>
        </p:spPr>
        <p:txBody>
          <a:bodyPr>
            <a:normAutofit fontScale="90000"/>
          </a:bodyPr>
          <a:lstStyle/>
          <a:p>
            <a:r>
              <a:rPr lang="en-US" dirty="0"/>
              <a:t>Photosynthetic responses to </a:t>
            </a:r>
            <a:r>
              <a:rPr lang="en-US" i="1" dirty="0"/>
              <a:t>Alliaria </a:t>
            </a:r>
            <a:r>
              <a:rPr lang="en-US" dirty="0"/>
              <a:t>in </a:t>
            </a:r>
            <a:r>
              <a:rPr lang="en-US" i="1" dirty="0"/>
              <a:t>Trillium</a:t>
            </a:r>
            <a:r>
              <a:rPr lang="en-US" dirty="0"/>
              <a:t> spp. were driven by changes to photosynthetic capacity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57E8F-9527-3EBE-1E35-174E84B93EBB}"/>
              </a:ext>
            </a:extLst>
          </p:cNvPr>
          <p:cNvSpPr txBox="1"/>
          <p:nvPr/>
        </p:nvSpPr>
        <p:spPr>
          <a:xfrm>
            <a:off x="0" y="6393238"/>
            <a:ext cx="10682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/>
              <a:t>*</a:t>
            </a:r>
            <a:r>
              <a:rPr lang="en-US" sz="2400" dirty="0"/>
              <a:t>stronger negative effects of </a:t>
            </a:r>
            <a:r>
              <a:rPr lang="en-US" sz="2400" i="1" dirty="0"/>
              <a:t>Alliaria</a:t>
            </a:r>
            <a:r>
              <a:rPr lang="en-US" sz="2400" dirty="0"/>
              <a:t> presence on </a:t>
            </a:r>
            <a:r>
              <a:rPr lang="en-US" sz="2400" i="1" dirty="0"/>
              <a:t>J</a:t>
            </a:r>
            <a:r>
              <a:rPr lang="en-US" sz="2400" baseline="-25000" dirty="0"/>
              <a:t>max25</a:t>
            </a:r>
            <a:r>
              <a:rPr lang="en-US" sz="2400" dirty="0"/>
              <a:t> after tree canopy closure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7F1FBD-AC82-073C-2E37-63017C08F960}"/>
              </a:ext>
            </a:extLst>
          </p:cNvPr>
          <p:cNvSpPr/>
          <p:nvPr/>
        </p:nvSpPr>
        <p:spPr>
          <a:xfrm>
            <a:off x="7943353" y="4444779"/>
            <a:ext cx="1168841" cy="96210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43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tree canopy status&#10;&#10;Description automatically generated">
            <a:extLst>
              <a:ext uri="{FF2B5EF4-FFF2-40B4-BE49-F238E27FC236}">
                <a16:creationId xmlns:a16="http://schemas.microsoft.com/office/drawing/2014/main" id="{EEF2BB56-4009-EDFB-D77E-894D1BB21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7041" y="1817673"/>
            <a:ext cx="9669640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D1AB70-DCFA-F86F-2791-A1610B93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79" y="365125"/>
            <a:ext cx="1121744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Photosynthetic responses to </a:t>
            </a:r>
            <a:r>
              <a:rPr lang="en-US" i="1" dirty="0"/>
              <a:t>Alliaria</a:t>
            </a:r>
            <a:r>
              <a:rPr lang="en-US" dirty="0"/>
              <a:t> in </a:t>
            </a:r>
            <a:r>
              <a:rPr lang="en-US" i="1" dirty="0"/>
              <a:t>M. racemosum</a:t>
            </a:r>
            <a:r>
              <a:rPr lang="en-US" dirty="0"/>
              <a:t> were driven by reduced stomatal conductance</a:t>
            </a:r>
          </a:p>
        </p:txBody>
      </p:sp>
    </p:spTree>
    <p:extLst>
      <p:ext uri="{BB962C8B-B14F-4D97-AF65-F5344CB8AC3E}">
        <p14:creationId xmlns:p14="http://schemas.microsoft.com/office/powerpoint/2010/main" val="1281472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diagram of a tree canopy status&#10;&#10;Description automatically generated">
            <a:extLst>
              <a:ext uri="{FF2B5EF4-FFF2-40B4-BE49-F238E27FC236}">
                <a16:creationId xmlns:a16="http://schemas.microsoft.com/office/drawing/2014/main" id="{96464C61-CE3F-58F6-F55E-1AB09F8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41" y="1817673"/>
            <a:ext cx="9669640" cy="43513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D1AB70-DCFA-F86F-2791-A1610B93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79" y="365125"/>
            <a:ext cx="1138401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Reduced </a:t>
            </a:r>
            <a:r>
              <a:rPr lang="en-US" i="1" dirty="0"/>
              <a:t>M. racemosum</a:t>
            </a:r>
            <a:r>
              <a:rPr lang="en-US" dirty="0"/>
              <a:t> stomatal conductance increased stomatal limitation after tree canopy closure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C194E5-7E9A-2011-3FF4-D5F3E58A108B}"/>
              </a:ext>
            </a:extLst>
          </p:cNvPr>
          <p:cNvSpPr/>
          <p:nvPr/>
        </p:nvSpPr>
        <p:spPr>
          <a:xfrm>
            <a:off x="7936728" y="2728622"/>
            <a:ext cx="1168841" cy="239201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78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4D13-52C7-E7BD-55FE-D4BDDCF5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Main takeaway #1</a:t>
            </a:r>
            <a:r>
              <a:rPr lang="en-US" sz="3200" dirty="0"/>
              <a:t>: </a:t>
            </a:r>
            <a:r>
              <a:rPr lang="en-US" sz="3200" i="1" dirty="0"/>
              <a:t>Alliaria</a:t>
            </a:r>
            <a:r>
              <a:rPr lang="en-US" sz="3200" dirty="0"/>
              <a:t> decreased net photosynthesis in both species through species-specific mechanisms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EDDA4D3C-B4DD-196D-7BDB-BD92F1DF3445}"/>
              </a:ext>
            </a:extLst>
          </p:cNvPr>
          <p:cNvCxnSpPr>
            <a:cxnSpLocks/>
            <a:stCxn id="20" idx="3"/>
            <a:endCxn id="6" idx="0"/>
          </p:cNvCxnSpPr>
          <p:nvPr/>
        </p:nvCxnSpPr>
        <p:spPr>
          <a:xfrm>
            <a:off x="3982543" y="2205214"/>
            <a:ext cx="834113" cy="840301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4720EC5-233F-4110-974F-889D6D1101B3}"/>
              </a:ext>
            </a:extLst>
          </p:cNvPr>
          <p:cNvCxnSpPr>
            <a:cxnSpLocks/>
            <a:stCxn id="21" idx="3"/>
            <a:endCxn id="6" idx="2"/>
          </p:cNvCxnSpPr>
          <p:nvPr/>
        </p:nvCxnSpPr>
        <p:spPr>
          <a:xfrm flipV="1">
            <a:off x="3982544" y="3666781"/>
            <a:ext cx="834112" cy="844870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52B287-D31C-7238-19AB-1D4BAC3D3269}"/>
              </a:ext>
            </a:extLst>
          </p:cNvPr>
          <p:cNvSpPr/>
          <p:nvPr/>
        </p:nvSpPr>
        <p:spPr>
          <a:xfrm>
            <a:off x="3953734" y="304551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60CE4C-B3B7-7786-4E32-CAD5C0801592}"/>
              </a:ext>
            </a:extLst>
          </p:cNvPr>
          <p:cNvSpPr>
            <a:spLocks noChangeAspect="1"/>
          </p:cNvSpPr>
          <p:nvPr/>
        </p:nvSpPr>
        <p:spPr>
          <a:xfrm>
            <a:off x="4592260" y="2087823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37EFFA-2763-3BA3-49CC-8724D51B38E1}"/>
              </a:ext>
            </a:extLst>
          </p:cNvPr>
          <p:cNvSpPr>
            <a:spLocks noChangeAspect="1"/>
          </p:cNvSpPr>
          <p:nvPr/>
        </p:nvSpPr>
        <p:spPr>
          <a:xfrm>
            <a:off x="4592260" y="4397351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368D5A9-FEE5-ABFA-BAFA-9FD0166A1EC7}"/>
              </a:ext>
            </a:extLst>
          </p:cNvPr>
          <p:cNvCxnSpPr>
            <a:cxnSpLocks/>
            <a:stCxn id="13" idx="0"/>
            <a:endCxn id="20" idx="1"/>
          </p:cNvCxnSpPr>
          <p:nvPr/>
        </p:nvCxnSpPr>
        <p:spPr>
          <a:xfrm rot="5400000" flipH="1" flipV="1">
            <a:off x="1406626" y="2195442"/>
            <a:ext cx="840301" cy="859846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riangle 10">
            <a:extLst>
              <a:ext uri="{FF2B5EF4-FFF2-40B4-BE49-F238E27FC236}">
                <a16:creationId xmlns:a16="http://schemas.microsoft.com/office/drawing/2014/main" id="{D50C36DE-77A8-C7F8-C175-EB9DD125A10C}"/>
              </a:ext>
            </a:extLst>
          </p:cNvPr>
          <p:cNvSpPr>
            <a:spLocks noChangeAspect="1"/>
          </p:cNvSpPr>
          <p:nvPr/>
        </p:nvSpPr>
        <p:spPr>
          <a:xfrm>
            <a:off x="1370450" y="2069117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C2855B-6C46-366E-09B0-2A0941E513D1}"/>
              </a:ext>
            </a:extLst>
          </p:cNvPr>
          <p:cNvSpPr/>
          <p:nvPr/>
        </p:nvSpPr>
        <p:spPr>
          <a:xfrm>
            <a:off x="533931" y="304551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3F5FB9-D66D-B9DD-431A-8820CCCFF97D}"/>
              </a:ext>
            </a:extLst>
          </p:cNvPr>
          <p:cNvCxnSpPr/>
          <p:nvPr/>
        </p:nvCxnSpPr>
        <p:spPr>
          <a:xfrm>
            <a:off x="6342333" y="6653573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riangle 14">
            <a:extLst>
              <a:ext uri="{FF2B5EF4-FFF2-40B4-BE49-F238E27FC236}">
                <a16:creationId xmlns:a16="http://schemas.microsoft.com/office/drawing/2014/main" id="{1FED4451-2E60-F676-0D9F-84E88CD81B96}"/>
              </a:ext>
            </a:extLst>
          </p:cNvPr>
          <p:cNvSpPr>
            <a:spLocks noChangeAspect="1"/>
          </p:cNvSpPr>
          <p:nvPr/>
        </p:nvSpPr>
        <p:spPr>
          <a:xfrm>
            <a:off x="6467158" y="6526571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1AC22-778E-B77B-6EFF-A1C206451080}"/>
              </a:ext>
            </a:extLst>
          </p:cNvPr>
          <p:cNvSpPr txBox="1"/>
          <p:nvPr/>
        </p:nvSpPr>
        <p:spPr>
          <a:xfrm>
            <a:off x="4978714" y="6471096"/>
            <a:ext cx="14260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Negative effect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C08E76-B48C-4B73-FAF6-F28A84A55ED9}"/>
              </a:ext>
            </a:extLst>
          </p:cNvPr>
          <p:cNvCxnSpPr/>
          <p:nvPr/>
        </p:nvCxnSpPr>
        <p:spPr>
          <a:xfrm>
            <a:off x="6342333" y="6240306"/>
            <a:ext cx="935451" cy="0"/>
          </a:xfrm>
          <a:prstGeom prst="straightConnector1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663EB36-5F6B-EF50-9633-47657CCC791A}"/>
              </a:ext>
            </a:extLst>
          </p:cNvPr>
          <p:cNvSpPr>
            <a:spLocks noChangeAspect="1"/>
          </p:cNvSpPr>
          <p:nvPr/>
        </p:nvSpPr>
        <p:spPr>
          <a:xfrm>
            <a:off x="6467158" y="6126004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E20AC-F1FF-8A76-51D6-404563C72D0B}"/>
              </a:ext>
            </a:extLst>
          </p:cNvPr>
          <p:cNvSpPr txBox="1"/>
          <p:nvPr/>
        </p:nvSpPr>
        <p:spPr>
          <a:xfrm>
            <a:off x="5059826" y="6094085"/>
            <a:ext cx="13449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Positive effect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9CF406-4751-8F5A-E7C8-BD963987856A}"/>
              </a:ext>
            </a:extLst>
          </p:cNvPr>
          <p:cNvSpPr/>
          <p:nvPr/>
        </p:nvSpPr>
        <p:spPr>
          <a:xfrm>
            <a:off x="2256699" y="1894581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00B968-6088-E4A0-F6F4-94D09A1BCE2F}"/>
              </a:ext>
            </a:extLst>
          </p:cNvPr>
          <p:cNvSpPr/>
          <p:nvPr/>
        </p:nvSpPr>
        <p:spPr>
          <a:xfrm>
            <a:off x="2256700" y="4201018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69AADBA-75B9-71AB-EBC7-03326FF2FEE1}"/>
              </a:ext>
            </a:extLst>
          </p:cNvPr>
          <p:cNvCxnSpPr>
            <a:cxnSpLocks/>
            <a:stCxn id="45" idx="3"/>
            <a:endCxn id="39" idx="0"/>
          </p:cNvCxnSpPr>
          <p:nvPr/>
        </p:nvCxnSpPr>
        <p:spPr>
          <a:xfrm>
            <a:off x="10107717" y="2183798"/>
            <a:ext cx="834113" cy="840301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80A59C9-AEBA-9278-0056-886C0FB0F434}"/>
              </a:ext>
            </a:extLst>
          </p:cNvPr>
          <p:cNvCxnSpPr>
            <a:cxnSpLocks/>
            <a:stCxn id="46" idx="3"/>
            <a:endCxn id="39" idx="2"/>
          </p:cNvCxnSpPr>
          <p:nvPr/>
        </p:nvCxnSpPr>
        <p:spPr>
          <a:xfrm flipV="1">
            <a:off x="10107718" y="3645365"/>
            <a:ext cx="834112" cy="844870"/>
          </a:xfrm>
          <a:prstGeom prst="bentConnector2">
            <a:avLst/>
          </a:prstGeom>
          <a:ln w="1270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2CB12A-9BBC-715D-CF43-CF33E30028F1}"/>
              </a:ext>
            </a:extLst>
          </p:cNvPr>
          <p:cNvSpPr/>
          <p:nvPr/>
        </p:nvSpPr>
        <p:spPr>
          <a:xfrm>
            <a:off x="10078908" y="30240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Leaf-level carbon assimilation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1676C9-8203-0B93-962E-75E51AF637C6}"/>
              </a:ext>
            </a:extLst>
          </p:cNvPr>
          <p:cNvSpPr>
            <a:spLocks noChangeAspect="1"/>
          </p:cNvSpPr>
          <p:nvPr/>
        </p:nvSpPr>
        <p:spPr>
          <a:xfrm>
            <a:off x="10717434" y="2066407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97A661-26B0-0915-A652-678F9EBB1A98}"/>
              </a:ext>
            </a:extLst>
          </p:cNvPr>
          <p:cNvSpPr>
            <a:spLocks noChangeAspect="1"/>
          </p:cNvSpPr>
          <p:nvPr/>
        </p:nvSpPr>
        <p:spPr>
          <a:xfrm>
            <a:off x="10717434" y="4375935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3133B9E-4024-3E8C-C400-83240EF40ED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16200000" flipH="1">
            <a:off x="7529515" y="3637876"/>
            <a:ext cx="844870" cy="859847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riangle 42">
            <a:extLst>
              <a:ext uri="{FF2B5EF4-FFF2-40B4-BE49-F238E27FC236}">
                <a16:creationId xmlns:a16="http://schemas.microsoft.com/office/drawing/2014/main" id="{C5B01EAE-4C11-6378-8517-DFE6A08C6CDA}"/>
              </a:ext>
            </a:extLst>
          </p:cNvPr>
          <p:cNvSpPr>
            <a:spLocks noChangeAspect="1"/>
          </p:cNvSpPr>
          <p:nvPr/>
        </p:nvSpPr>
        <p:spPr>
          <a:xfrm>
            <a:off x="7512744" y="4322619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1BB557-749A-0857-4545-F5FEF0AA47A5}"/>
              </a:ext>
            </a:extLst>
          </p:cNvPr>
          <p:cNvSpPr/>
          <p:nvPr/>
        </p:nvSpPr>
        <p:spPr>
          <a:xfrm>
            <a:off x="6659105" y="3024099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 presence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55F02A-825A-4711-32FA-1AD2431E808B}"/>
              </a:ext>
            </a:extLst>
          </p:cNvPr>
          <p:cNvSpPr/>
          <p:nvPr/>
        </p:nvSpPr>
        <p:spPr>
          <a:xfrm>
            <a:off x="8381873" y="1873165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9C7FB3-82A4-4EE7-8ADA-3B194317D88C}"/>
              </a:ext>
            </a:extLst>
          </p:cNvPr>
          <p:cNvSpPr/>
          <p:nvPr/>
        </p:nvSpPr>
        <p:spPr>
          <a:xfrm>
            <a:off x="8381874" y="4179602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Stomatal conductance</a:t>
            </a:r>
          </a:p>
        </p:txBody>
      </p:sp>
      <p:pic>
        <p:nvPicPr>
          <p:cNvPr id="3" name="Picture 4" descr="Maianthemum racemosum ssp. amplexicaule">
            <a:extLst>
              <a:ext uri="{FF2B5EF4-FFF2-40B4-BE49-F238E27FC236}">
                <a16:creationId xmlns:a16="http://schemas.microsoft.com/office/drawing/2014/main" id="{F574DF3B-D973-975B-8AB3-5D4F1D184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1"/>
          <a:stretch/>
        </p:blipFill>
        <p:spPr bwMode="auto">
          <a:xfrm>
            <a:off x="8142923" y="5098422"/>
            <a:ext cx="2203743" cy="165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d trillium (Trillium erectum L.)">
            <a:extLst>
              <a:ext uri="{FF2B5EF4-FFF2-40B4-BE49-F238E27FC236}">
                <a16:creationId xmlns:a16="http://schemas.microsoft.com/office/drawing/2014/main" id="{304C8B4D-63B3-52B7-1E45-23936E2E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39" y="5021608"/>
            <a:ext cx="2656564" cy="17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6B629-5D60-22D2-B656-E76114E68F84}"/>
              </a:ext>
            </a:extLst>
          </p:cNvPr>
          <p:cNvSpPr txBox="1"/>
          <p:nvPr/>
        </p:nvSpPr>
        <p:spPr>
          <a:xfrm>
            <a:off x="8078800" y="6169709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Maianthemum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racemosum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0BB3E-031F-7ED4-C953-DFBCFF397645}"/>
              </a:ext>
            </a:extLst>
          </p:cNvPr>
          <p:cNvSpPr txBox="1"/>
          <p:nvPr/>
        </p:nvSpPr>
        <p:spPr>
          <a:xfrm>
            <a:off x="1732446" y="6383893"/>
            <a:ext cx="138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Trillium </a:t>
            </a:r>
            <a:r>
              <a:rPr lang="en-US" dirty="0">
                <a:solidFill>
                  <a:schemeClr val="bg1"/>
                </a:solidFill>
              </a:rPr>
              <a:t>spp.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8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71E5-9A11-99A3-2D6F-3B5D61D1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365125"/>
            <a:ext cx="10836965" cy="1325563"/>
          </a:xfrm>
        </p:spPr>
        <p:txBody>
          <a:bodyPr>
            <a:noAutofit/>
          </a:bodyPr>
          <a:lstStyle/>
          <a:p>
            <a:r>
              <a:rPr lang="en-US" sz="3200" b="1" dirty="0"/>
              <a:t>Main takeaway #2</a:t>
            </a:r>
            <a:r>
              <a:rPr lang="en-US" sz="3200" dirty="0"/>
              <a:t>: Negative effects of </a:t>
            </a:r>
            <a:r>
              <a:rPr lang="en-US" sz="3200" i="1" dirty="0"/>
              <a:t>Alliaria</a:t>
            </a:r>
            <a:r>
              <a:rPr lang="en-US" sz="3200" dirty="0"/>
              <a:t> on leaf gas exchange intensified as the growth season progressed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54094-ACDA-CBBE-821F-C09DC574E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00522" cy="4351338"/>
          </a:xfrm>
        </p:spPr>
        <p:txBody>
          <a:bodyPr>
            <a:normAutofit/>
          </a:bodyPr>
          <a:lstStyle/>
          <a:p>
            <a:r>
              <a:rPr lang="en-US" dirty="0"/>
              <a:t>Changes in resource availability may have increased reliance on disrupted AM fungal partners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Soil resources depleted as growth season progressed</a:t>
            </a:r>
          </a:p>
          <a:p>
            <a:pPr lvl="1"/>
            <a:endParaRPr lang="en-US" i="1" dirty="0"/>
          </a:p>
          <a:p>
            <a:pPr lvl="1"/>
            <a:r>
              <a:rPr lang="en-US" i="1" dirty="0"/>
              <a:t>Alliaria</a:t>
            </a:r>
            <a:r>
              <a:rPr lang="en-US" dirty="0"/>
              <a:t> presence was associated with reduced volumetric soil moisture</a:t>
            </a:r>
            <a:endParaRPr lang="en-US" i="1" dirty="0"/>
          </a:p>
        </p:txBody>
      </p:sp>
      <p:pic>
        <p:nvPicPr>
          <p:cNvPr id="8" name="Picture 7" descr="A diagram of trees and trees&#10;&#10;Description automatically generated">
            <a:extLst>
              <a:ext uri="{FF2B5EF4-FFF2-40B4-BE49-F238E27FC236}">
                <a16:creationId xmlns:a16="http://schemas.microsoft.com/office/drawing/2014/main" id="{2C6117CD-B69D-8605-8F0F-84FC50AA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28" y="1460461"/>
            <a:ext cx="3477490" cy="52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17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FB67-AF2E-3855-D8B4-B972C1AE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Applause please!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AFD3-E444-C860-EC37-E56CE7BC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erson standing in a forest holding a paper&#10;&#10;Description automatically generated">
            <a:extLst>
              <a:ext uri="{FF2B5EF4-FFF2-40B4-BE49-F238E27FC236}">
                <a16:creationId xmlns:a16="http://schemas.microsoft.com/office/drawing/2014/main" id="{5FD80F00-7EF8-3849-28D3-512125127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53" r="16627"/>
          <a:stretch/>
        </p:blipFill>
        <p:spPr>
          <a:xfrm>
            <a:off x="10243059" y="72639"/>
            <a:ext cx="1948941" cy="26092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person wearing a hat and glasses&#10;&#10;Description automatically generated">
            <a:extLst>
              <a:ext uri="{FF2B5EF4-FFF2-40B4-BE49-F238E27FC236}">
                <a16:creationId xmlns:a16="http://schemas.microsoft.com/office/drawing/2014/main" id="{5CF00862-109C-CAEA-3CCC-EB951AF7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03987" y="473021"/>
            <a:ext cx="3196800" cy="23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A person standing on a hill with a pole&#10;&#10;Description automatically generated">
            <a:extLst>
              <a:ext uri="{FF2B5EF4-FFF2-40B4-BE49-F238E27FC236}">
                <a16:creationId xmlns:a16="http://schemas.microsoft.com/office/drawing/2014/main" id="{C77684F1-AA1F-99A6-3A73-8CAC231D5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25"/>
          <a:stretch/>
        </p:blipFill>
        <p:spPr>
          <a:xfrm>
            <a:off x="9602967" y="2668541"/>
            <a:ext cx="2588479" cy="2322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person in a hat and a red shirt in a forest&#10;&#10;Description automatically generated">
            <a:extLst>
              <a:ext uri="{FF2B5EF4-FFF2-40B4-BE49-F238E27FC236}">
                <a16:creationId xmlns:a16="http://schemas.microsoft.com/office/drawing/2014/main" id="{926CBC4C-7BE0-FF00-E1DA-1EC8813F74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79"/>
          <a:stretch/>
        </p:blipFill>
        <p:spPr>
          <a:xfrm>
            <a:off x="7903587" y="2668540"/>
            <a:ext cx="2588479" cy="224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CD3F1AE6-958F-E60C-CDB0-906A0125A1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42"/>
          <a:stretch/>
        </p:blipFill>
        <p:spPr>
          <a:xfrm>
            <a:off x="9878375" y="4914940"/>
            <a:ext cx="2313071" cy="18616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92BEB1A7-BEDE-6CB3-87BD-AF1A22987D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630" b="29554"/>
          <a:stretch/>
        </p:blipFill>
        <p:spPr>
          <a:xfrm>
            <a:off x="7898572" y="4914940"/>
            <a:ext cx="2104447" cy="18616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16" descr="Twitter X Logo PNG Vector (AI, EPS, PDF ...">
            <a:extLst>
              <a:ext uri="{FF2B5EF4-FFF2-40B4-BE49-F238E27FC236}">
                <a16:creationId xmlns:a16="http://schemas.microsoft.com/office/drawing/2014/main" id="{4353A64E-99F3-57C5-4773-5CFD65DE7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" y="6383590"/>
            <a:ext cx="474410" cy="4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11DFEA-3771-2BA3-F1A4-2DFC8FB1EBA9}"/>
              </a:ext>
            </a:extLst>
          </p:cNvPr>
          <p:cNvSpPr txBox="1"/>
          <p:nvPr/>
        </p:nvSpPr>
        <p:spPr>
          <a:xfrm>
            <a:off x="503118" y="6431553"/>
            <a:ext cx="187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EvanPerkowski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4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703E-7AA7-01F7-FC58-CDD84858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Allelopathy is pervasive in invasive plant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F9C03-0BF0-E679-D3B8-7D89257E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131" y="1410076"/>
            <a:ext cx="5906070" cy="5082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7EC45-64C8-A45A-5A54-3E67B717C329}"/>
              </a:ext>
            </a:extLst>
          </p:cNvPr>
          <p:cNvSpPr txBox="1"/>
          <p:nvPr/>
        </p:nvSpPr>
        <p:spPr>
          <a:xfrm>
            <a:off x="9475011" y="6582460"/>
            <a:ext cx="2727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Kalisz et al. (2021) </a:t>
            </a:r>
            <a:r>
              <a:rPr lang="en-US" sz="1200" i="1" dirty="0"/>
              <a:t>Biological Invasions</a:t>
            </a:r>
            <a:endParaRPr lang="en-US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603EC2-F63F-B2F3-79E7-65A681B96E43}"/>
              </a:ext>
            </a:extLst>
          </p:cNvPr>
          <p:cNvSpPr>
            <a:spLocks noChangeAspect="1"/>
          </p:cNvSpPr>
          <p:nvPr/>
        </p:nvSpPr>
        <p:spPr>
          <a:xfrm>
            <a:off x="75036" y="6026484"/>
            <a:ext cx="228600" cy="228600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304CF-6F8F-7B0F-B8A0-94C63BDD9A85}"/>
              </a:ext>
            </a:extLst>
          </p:cNvPr>
          <p:cNvSpPr txBox="1"/>
          <p:nvPr/>
        </p:nvSpPr>
        <p:spPr>
          <a:xfrm>
            <a:off x="303636" y="5956118"/>
            <a:ext cx="302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allelopathic invasive species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AD5EB0-75D8-E790-5E7B-EF4EE68A90AB}"/>
              </a:ext>
            </a:extLst>
          </p:cNvPr>
          <p:cNvSpPr>
            <a:spLocks noChangeAspect="1"/>
          </p:cNvSpPr>
          <p:nvPr/>
        </p:nvSpPr>
        <p:spPr>
          <a:xfrm>
            <a:off x="75036" y="639581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744-F6E5-69CA-92CF-59DF8AB9F667}"/>
              </a:ext>
            </a:extLst>
          </p:cNvPr>
          <p:cNvSpPr txBox="1"/>
          <p:nvPr/>
        </p:nvSpPr>
        <p:spPr>
          <a:xfrm>
            <a:off x="303636" y="6304002"/>
            <a:ext cx="348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non-allelopathic invasive species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144A1-0C4F-587D-4AA2-43B7BEE8593D}"/>
              </a:ext>
            </a:extLst>
          </p:cNvPr>
          <p:cNvSpPr txBox="1"/>
          <p:nvPr/>
        </p:nvSpPr>
        <p:spPr>
          <a:xfrm>
            <a:off x="8558398" y="1690688"/>
            <a:ext cx="3408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52% of surveyed invasive</a:t>
            </a:r>
          </a:p>
          <a:p>
            <a:r>
              <a:rPr lang="en-US" dirty="0"/>
              <a:t>species (72% of families) exhibit </a:t>
            </a:r>
          </a:p>
          <a:p>
            <a:r>
              <a:rPr lang="en-US" dirty="0"/>
              <a:t>allelopathic capabilities!</a:t>
            </a:r>
          </a:p>
        </p:txBody>
      </p:sp>
    </p:spTree>
    <p:extLst>
      <p:ext uri="{BB962C8B-B14F-4D97-AF65-F5344CB8AC3E}">
        <p14:creationId xmlns:p14="http://schemas.microsoft.com/office/powerpoint/2010/main" val="338572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C1EC-55F5-24D6-4D21-57EECCBF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Garlic mustard (</a:t>
            </a:r>
            <a:r>
              <a:rPr lang="en-US" sz="3600" i="1" dirty="0"/>
              <a:t>Alliaria petiolata</a:t>
            </a:r>
            <a:r>
              <a:rPr lang="en-US" i="1" dirty="0"/>
              <a:t>,</a:t>
            </a:r>
            <a:r>
              <a:rPr lang="en-US" sz="3600" dirty="0"/>
              <a:t> Brassicaceae) is a widespread allelopathic invader in North America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EB72-86B4-50A6-CF51-24966BDBA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936" cy="435133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Invades understories of forests in the eastern half of North America</a:t>
            </a:r>
          </a:p>
          <a:p>
            <a:endParaRPr lang="en-US" dirty="0"/>
          </a:p>
          <a:p>
            <a:r>
              <a:rPr lang="en-US" dirty="0"/>
              <a:t>Biennial herb with two life forms</a:t>
            </a:r>
          </a:p>
          <a:p>
            <a:endParaRPr lang="en-US" dirty="0"/>
          </a:p>
          <a:p>
            <a:r>
              <a:rPr lang="en-US" dirty="0"/>
              <a:t>Non-mycorrhizal (acquires nutrients exclusively through direct root uptake)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787BA-C50A-F323-2DA1-BA8AABD5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39" y="1848291"/>
            <a:ext cx="5176997" cy="3778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 descr="A plant with white flowers and green leaves&#10;&#10;Description automatically generated">
            <a:extLst>
              <a:ext uri="{FF2B5EF4-FFF2-40B4-BE49-F238E27FC236}">
                <a16:creationId xmlns:a16="http://schemas.microsoft.com/office/drawing/2014/main" id="{3D3999CB-4C53-76BE-D831-837C3F5C4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13"/>
          <a:stretch/>
        </p:blipFill>
        <p:spPr>
          <a:xfrm>
            <a:off x="9906235" y="4132448"/>
            <a:ext cx="2153918" cy="26325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57287A-2D72-5F9F-5B5C-93DDC95645F6}"/>
              </a:ext>
            </a:extLst>
          </p:cNvPr>
          <p:cNvSpPr txBox="1"/>
          <p:nvPr/>
        </p:nvSpPr>
        <p:spPr>
          <a:xfrm>
            <a:off x="6096000" y="5257837"/>
            <a:ext cx="22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USDA Plants Database</a:t>
            </a:r>
          </a:p>
        </p:txBody>
      </p:sp>
    </p:spTree>
    <p:extLst>
      <p:ext uri="{BB962C8B-B14F-4D97-AF65-F5344CB8AC3E}">
        <p14:creationId xmlns:p14="http://schemas.microsoft.com/office/powerpoint/2010/main" val="348616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CA43-D883-F5E8-4870-71BC1D9E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allelochemicals have deleterious effects on AM fungal communities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15C61-B4C9-E109-4452-0F9FB42D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1" y="2654300"/>
            <a:ext cx="5397500" cy="1689100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43D6C-2B7A-A842-4C1A-543E915982DD}"/>
              </a:ext>
            </a:extLst>
          </p:cNvPr>
          <p:cNvSpPr txBox="1"/>
          <p:nvPr/>
        </p:nvSpPr>
        <p:spPr>
          <a:xfrm>
            <a:off x="508462" y="4392612"/>
            <a:ext cx="55011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Isothiocyanates</a:t>
            </a:r>
            <a:r>
              <a:rPr lang="en-US" sz="2800" dirty="0"/>
              <a:t> kill AM spores and reduce AM root colonization, hyphal growth, and arbuscule 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E7E8A-9299-F9CE-9506-F22E029BC493}"/>
              </a:ext>
            </a:extLst>
          </p:cNvPr>
          <p:cNvSpPr txBox="1"/>
          <p:nvPr/>
        </p:nvSpPr>
        <p:spPr>
          <a:xfrm>
            <a:off x="9393285" y="6581001"/>
            <a:ext cx="2798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Cantor et al. (2011) </a:t>
            </a:r>
            <a:r>
              <a:rPr lang="en-US" sz="1200" i="1" dirty="0"/>
              <a:t>Biological Invasions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6F04B-7D36-62FD-8DA3-3AA6442B3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569" y="1615399"/>
            <a:ext cx="4605993" cy="44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67A8-6B7A-1DC7-B7BD-25675622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decreases native plant community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851D8-4CDC-30EC-9491-6A3C7093F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8"/>
          <a:stretch/>
        </p:blipFill>
        <p:spPr>
          <a:xfrm>
            <a:off x="1169773" y="1754109"/>
            <a:ext cx="9578546" cy="41688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0456F9-7994-4ED2-65F0-7054B38E1D02}"/>
              </a:ext>
            </a:extLst>
          </p:cNvPr>
          <p:cNvSpPr/>
          <p:nvPr/>
        </p:nvSpPr>
        <p:spPr>
          <a:xfrm>
            <a:off x="1745087" y="2298879"/>
            <a:ext cx="7920507" cy="26401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8AD77-BE35-169D-FBD9-6F5465A3CAA1}"/>
              </a:ext>
            </a:extLst>
          </p:cNvPr>
          <p:cNvSpPr/>
          <p:nvPr/>
        </p:nvSpPr>
        <p:spPr>
          <a:xfrm>
            <a:off x="1088265" y="1918952"/>
            <a:ext cx="360608" cy="49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911C4-E88D-1B01-9FEB-D3A9F0627017}"/>
              </a:ext>
            </a:extLst>
          </p:cNvPr>
          <p:cNvSpPr/>
          <p:nvPr/>
        </p:nvSpPr>
        <p:spPr>
          <a:xfrm>
            <a:off x="219456" y="5982582"/>
            <a:ext cx="234086" cy="241402"/>
          </a:xfrm>
          <a:prstGeom prst="rect">
            <a:avLst/>
          </a:prstGeom>
          <a:solidFill>
            <a:srgbClr val="475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407A4F-8088-56DF-29FE-450FD5BD8835}"/>
              </a:ext>
            </a:extLst>
          </p:cNvPr>
          <p:cNvSpPr/>
          <p:nvPr/>
        </p:nvSpPr>
        <p:spPr>
          <a:xfrm>
            <a:off x="219456" y="6474082"/>
            <a:ext cx="234086" cy="241402"/>
          </a:xfrm>
          <a:prstGeom prst="rect">
            <a:avLst/>
          </a:prstGeom>
          <a:solidFill>
            <a:srgbClr val="FE0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B6DBE-9D9E-BB82-442F-6353FAEDB084}"/>
              </a:ext>
            </a:extLst>
          </p:cNvPr>
          <p:cNvSpPr txBox="1"/>
          <p:nvPr/>
        </p:nvSpPr>
        <p:spPr>
          <a:xfrm>
            <a:off x="471959" y="5903181"/>
            <a:ext cx="167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B2987-2F36-82A7-0023-ECBD41C75B63}"/>
              </a:ext>
            </a:extLst>
          </p:cNvPr>
          <p:cNvSpPr txBox="1"/>
          <p:nvPr/>
        </p:nvSpPr>
        <p:spPr>
          <a:xfrm>
            <a:off x="471959" y="6410117"/>
            <a:ext cx="157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6CA80-BF18-E9D8-80E0-5503468F744D}"/>
              </a:ext>
            </a:extLst>
          </p:cNvPr>
          <p:cNvSpPr txBox="1"/>
          <p:nvPr/>
        </p:nvSpPr>
        <p:spPr>
          <a:xfrm>
            <a:off x="10044104" y="6594783"/>
            <a:ext cx="2147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Roche et al. (2023) </a:t>
            </a:r>
            <a:r>
              <a:rPr lang="en-US" sz="1200" i="1" dirty="0" err="1"/>
              <a:t>Ecography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573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67A8-6B7A-1DC7-B7BD-25675622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Garlic mustard decreases native plant community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851D8-4CDC-30EC-9491-6A3C7093F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8"/>
          <a:stretch/>
        </p:blipFill>
        <p:spPr>
          <a:xfrm>
            <a:off x="1169773" y="1754109"/>
            <a:ext cx="9578546" cy="41688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0456F9-7994-4ED2-65F0-7054B38E1D02}"/>
              </a:ext>
            </a:extLst>
          </p:cNvPr>
          <p:cNvSpPr/>
          <p:nvPr/>
        </p:nvSpPr>
        <p:spPr>
          <a:xfrm>
            <a:off x="1745087" y="2298879"/>
            <a:ext cx="7920507" cy="26401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8AD77-BE35-169D-FBD9-6F5465A3CAA1}"/>
              </a:ext>
            </a:extLst>
          </p:cNvPr>
          <p:cNvSpPr/>
          <p:nvPr/>
        </p:nvSpPr>
        <p:spPr>
          <a:xfrm>
            <a:off x="1088265" y="1918952"/>
            <a:ext cx="360608" cy="495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911C4-E88D-1B01-9FEB-D3A9F0627017}"/>
              </a:ext>
            </a:extLst>
          </p:cNvPr>
          <p:cNvSpPr/>
          <p:nvPr/>
        </p:nvSpPr>
        <p:spPr>
          <a:xfrm>
            <a:off x="219456" y="5982582"/>
            <a:ext cx="234086" cy="241402"/>
          </a:xfrm>
          <a:prstGeom prst="rect">
            <a:avLst/>
          </a:prstGeom>
          <a:solidFill>
            <a:srgbClr val="475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407A4F-8088-56DF-29FE-450FD5BD8835}"/>
              </a:ext>
            </a:extLst>
          </p:cNvPr>
          <p:cNvSpPr/>
          <p:nvPr/>
        </p:nvSpPr>
        <p:spPr>
          <a:xfrm>
            <a:off x="219456" y="6474082"/>
            <a:ext cx="234086" cy="241402"/>
          </a:xfrm>
          <a:prstGeom prst="rect">
            <a:avLst/>
          </a:prstGeom>
          <a:solidFill>
            <a:srgbClr val="FE0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B6DBE-9D9E-BB82-442F-6353FAEDB084}"/>
              </a:ext>
            </a:extLst>
          </p:cNvPr>
          <p:cNvSpPr txBox="1"/>
          <p:nvPr/>
        </p:nvSpPr>
        <p:spPr>
          <a:xfrm>
            <a:off x="471959" y="5903181"/>
            <a:ext cx="167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B2987-2F36-82A7-0023-ECBD41C75B63}"/>
              </a:ext>
            </a:extLst>
          </p:cNvPr>
          <p:cNvSpPr txBox="1"/>
          <p:nvPr/>
        </p:nvSpPr>
        <p:spPr>
          <a:xfrm>
            <a:off x="471959" y="6410117"/>
            <a:ext cx="157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effect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6CA80-BF18-E9D8-80E0-5503468F744D}"/>
              </a:ext>
            </a:extLst>
          </p:cNvPr>
          <p:cNvSpPr txBox="1"/>
          <p:nvPr/>
        </p:nvSpPr>
        <p:spPr>
          <a:xfrm>
            <a:off x="10044104" y="6594783"/>
            <a:ext cx="2147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Roche et al. (2023) </a:t>
            </a:r>
            <a:r>
              <a:rPr lang="en-US" sz="1200" i="1" dirty="0" err="1"/>
              <a:t>Ecography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83C15A-043E-5864-6A57-CB1F413F530A}"/>
              </a:ext>
            </a:extLst>
          </p:cNvPr>
          <p:cNvSpPr/>
          <p:nvPr/>
        </p:nvSpPr>
        <p:spPr>
          <a:xfrm>
            <a:off x="3090672" y="2298879"/>
            <a:ext cx="256032" cy="337954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352812-72B8-5628-1428-0FC165035733}"/>
              </a:ext>
            </a:extLst>
          </p:cNvPr>
          <p:cNvSpPr/>
          <p:nvPr/>
        </p:nvSpPr>
        <p:spPr>
          <a:xfrm>
            <a:off x="4480302" y="2298879"/>
            <a:ext cx="256032" cy="337954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B28D0-42E4-87C0-16C8-6D4571377A9C}"/>
              </a:ext>
            </a:extLst>
          </p:cNvPr>
          <p:cNvSpPr/>
          <p:nvPr/>
        </p:nvSpPr>
        <p:spPr>
          <a:xfrm>
            <a:off x="7227068" y="2298879"/>
            <a:ext cx="256032" cy="337954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3DBF26-7146-D90A-F8AE-EC7687A26ED0}"/>
              </a:ext>
            </a:extLst>
          </p:cNvPr>
          <p:cNvSpPr/>
          <p:nvPr/>
        </p:nvSpPr>
        <p:spPr>
          <a:xfrm>
            <a:off x="8621145" y="2297585"/>
            <a:ext cx="256032" cy="337954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44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E6875BC-E21B-D17C-712A-FFD66F5A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365125"/>
            <a:ext cx="11842376" cy="1325563"/>
          </a:xfrm>
        </p:spPr>
        <p:txBody>
          <a:bodyPr>
            <a:normAutofit/>
          </a:bodyPr>
          <a:lstStyle/>
          <a:p>
            <a:r>
              <a:rPr lang="en-US" dirty="0"/>
              <a:t>AM fungal and plant community responses to garlic mustard invasion may be linked</a:t>
            </a:r>
          </a:p>
        </p:txBody>
      </p:sp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3887376C-D36E-8BB1-58EE-A86BA0597304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>
          <a:xfrm rot="16200000" flipH="1">
            <a:off x="4308532" y="4094553"/>
            <a:ext cx="1496858" cy="2078079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D780088-78B4-6EFC-6565-0487DBF28364}"/>
              </a:ext>
            </a:extLst>
          </p:cNvPr>
          <p:cNvSpPr/>
          <p:nvPr/>
        </p:nvSpPr>
        <p:spPr>
          <a:xfrm>
            <a:off x="6096001" y="5495970"/>
            <a:ext cx="1725844" cy="77210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Native plant community form and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D09353-CF3B-8E8B-A906-5CD382F7EE2D}"/>
              </a:ext>
            </a:extLst>
          </p:cNvPr>
          <p:cNvSpPr/>
          <p:nvPr/>
        </p:nvSpPr>
        <p:spPr>
          <a:xfrm>
            <a:off x="6096001" y="2101680"/>
            <a:ext cx="1725844" cy="77210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AM fungal community form and function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C7F99FC-0266-4FDB-AC86-70B074A14C3B}"/>
              </a:ext>
            </a:extLst>
          </p:cNvPr>
          <p:cNvCxnSpPr>
            <a:stCxn id="6" idx="3"/>
            <a:endCxn id="4" idx="3"/>
          </p:cNvCxnSpPr>
          <p:nvPr/>
        </p:nvCxnSpPr>
        <p:spPr>
          <a:xfrm>
            <a:off x="7821845" y="2487732"/>
            <a:ext cx="12700" cy="3394290"/>
          </a:xfrm>
          <a:prstGeom prst="bentConnector3">
            <a:avLst>
              <a:gd name="adj1" fmla="val 7881551"/>
            </a:avLst>
          </a:prstGeom>
          <a:ln w="1270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4436727-31A3-118D-761A-37097C6DB1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18878" y="2086776"/>
            <a:ext cx="1276166" cy="2078079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1D9C55-CD70-84AA-1830-A252C480028B}"/>
              </a:ext>
            </a:extLst>
          </p:cNvPr>
          <p:cNvCxnSpPr/>
          <p:nvPr/>
        </p:nvCxnSpPr>
        <p:spPr>
          <a:xfrm>
            <a:off x="2296993" y="6492875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riangle 16">
            <a:extLst>
              <a:ext uri="{FF2B5EF4-FFF2-40B4-BE49-F238E27FC236}">
                <a16:creationId xmlns:a16="http://schemas.microsoft.com/office/drawing/2014/main" id="{9F66F13E-1E09-232B-00FD-0A1D73750FFD}"/>
              </a:ext>
            </a:extLst>
          </p:cNvPr>
          <p:cNvSpPr>
            <a:spLocks noChangeAspect="1"/>
          </p:cNvSpPr>
          <p:nvPr/>
        </p:nvSpPr>
        <p:spPr>
          <a:xfrm>
            <a:off x="2421818" y="6365873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0EFAE6-5D5C-12D3-3316-F1799B9DA177}"/>
              </a:ext>
            </a:extLst>
          </p:cNvPr>
          <p:cNvSpPr txBox="1"/>
          <p:nvPr/>
        </p:nvSpPr>
        <p:spPr>
          <a:xfrm>
            <a:off x="129308" y="6331292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E8A83-0091-A340-993D-8A6DC9E40CD9}"/>
              </a:ext>
            </a:extLst>
          </p:cNvPr>
          <p:cNvSpPr/>
          <p:nvPr/>
        </p:nvSpPr>
        <p:spPr>
          <a:xfrm>
            <a:off x="3155000" y="3763898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03C36DAE-9B47-B2BA-5509-FD87F029A368}"/>
              </a:ext>
            </a:extLst>
          </p:cNvPr>
          <p:cNvSpPr>
            <a:spLocks noChangeAspect="1"/>
          </p:cNvSpPr>
          <p:nvPr/>
        </p:nvSpPr>
        <p:spPr>
          <a:xfrm>
            <a:off x="5157946" y="5767722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FFC3B8F4-FC0D-2EBD-BA57-893554881B4D}"/>
              </a:ext>
            </a:extLst>
          </p:cNvPr>
          <p:cNvSpPr>
            <a:spLocks noChangeAspect="1"/>
          </p:cNvSpPr>
          <p:nvPr/>
        </p:nvSpPr>
        <p:spPr>
          <a:xfrm>
            <a:off x="5157946" y="236171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540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7E6875BC-E21B-D17C-712A-FFD66F5A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365125"/>
            <a:ext cx="1184237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 understand these linkages, we must understand native species’ physiological responses to garlic mustard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3836153-6ABA-C5EA-9C4B-1483FF0FDB0D}"/>
              </a:ext>
            </a:extLst>
          </p:cNvPr>
          <p:cNvCxnSpPr>
            <a:cxnSpLocks/>
            <a:stCxn id="23" idx="2"/>
            <a:endCxn id="24" idx="1"/>
          </p:cNvCxnSpPr>
          <p:nvPr/>
        </p:nvCxnSpPr>
        <p:spPr>
          <a:xfrm rot="16200000" flipH="1">
            <a:off x="4308532" y="4094553"/>
            <a:ext cx="1496858" cy="2078079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FF9DBE-5A74-75BA-6C4F-E1B503920B0C}"/>
              </a:ext>
            </a:extLst>
          </p:cNvPr>
          <p:cNvSpPr/>
          <p:nvPr/>
        </p:nvSpPr>
        <p:spPr>
          <a:xfrm>
            <a:off x="6096001" y="5495970"/>
            <a:ext cx="1725844" cy="77210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Native plant community form and function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D2EAB0C-01D6-E720-3520-AC4874AD7D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18878" y="2086776"/>
            <a:ext cx="1276166" cy="2078079"/>
          </a:xfrm>
          <a:prstGeom prst="bentConnector2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69C6D9-5508-9BAD-FF02-A1330081CCE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6958922" y="2873784"/>
            <a:ext cx="1" cy="820057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395509-7776-D417-3974-C83322765DD2}"/>
              </a:ext>
            </a:extLst>
          </p:cNvPr>
          <p:cNvCxnSpPr>
            <a:stCxn id="23" idx="3"/>
            <a:endCxn id="29" idx="1"/>
          </p:cNvCxnSpPr>
          <p:nvPr/>
        </p:nvCxnSpPr>
        <p:spPr>
          <a:xfrm>
            <a:off x="4880844" y="4074531"/>
            <a:ext cx="1215156" cy="5362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1782F9-6C38-932E-0F0F-656061C607FA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958922" y="4465945"/>
            <a:ext cx="1" cy="1030025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69F2FA3-6757-17C6-A589-331EEE749D85}"/>
              </a:ext>
            </a:extLst>
          </p:cNvPr>
          <p:cNvSpPr/>
          <p:nvPr/>
        </p:nvSpPr>
        <p:spPr>
          <a:xfrm>
            <a:off x="6096001" y="2101680"/>
            <a:ext cx="1725844" cy="77210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AM fungal community form and function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FAF8C8-B194-EF25-8457-30C298C00CE9}"/>
              </a:ext>
            </a:extLst>
          </p:cNvPr>
          <p:cNvSpPr/>
          <p:nvPr/>
        </p:nvSpPr>
        <p:spPr>
          <a:xfrm>
            <a:off x="6096000" y="3693841"/>
            <a:ext cx="1725844" cy="77210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Native plant physiology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3F76C6-83DE-00C5-37F9-C3054C9B6B8D}"/>
              </a:ext>
            </a:extLst>
          </p:cNvPr>
          <p:cNvSpPr/>
          <p:nvPr/>
        </p:nvSpPr>
        <p:spPr>
          <a:xfrm>
            <a:off x="3155000" y="3763898"/>
            <a:ext cx="1725844" cy="6212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Garlic mustard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B1AC66-1271-918F-CE40-9B6F9703DBC5}"/>
              </a:ext>
            </a:extLst>
          </p:cNvPr>
          <p:cNvCxnSpPr/>
          <p:nvPr/>
        </p:nvCxnSpPr>
        <p:spPr>
          <a:xfrm>
            <a:off x="2296993" y="6492875"/>
            <a:ext cx="935451" cy="0"/>
          </a:xfrm>
          <a:prstGeom prst="straightConnector1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riangle 34">
            <a:extLst>
              <a:ext uri="{FF2B5EF4-FFF2-40B4-BE49-F238E27FC236}">
                <a16:creationId xmlns:a16="http://schemas.microsoft.com/office/drawing/2014/main" id="{54BCA519-D6BA-C2FF-0069-E29E70242CC7}"/>
              </a:ext>
            </a:extLst>
          </p:cNvPr>
          <p:cNvSpPr>
            <a:spLocks noChangeAspect="1"/>
          </p:cNvSpPr>
          <p:nvPr/>
        </p:nvSpPr>
        <p:spPr>
          <a:xfrm>
            <a:off x="2421818" y="6365873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037FF-1C72-F353-0442-F5524D131C0B}"/>
              </a:ext>
            </a:extLst>
          </p:cNvPr>
          <p:cNvSpPr txBox="1"/>
          <p:nvPr/>
        </p:nvSpPr>
        <p:spPr>
          <a:xfrm>
            <a:off x="129308" y="6331292"/>
            <a:ext cx="22300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Predicted negative effect</a:t>
            </a: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8F02223C-9367-4275-D5AF-2B24FD01240A}"/>
              </a:ext>
            </a:extLst>
          </p:cNvPr>
          <p:cNvSpPr>
            <a:spLocks noChangeAspect="1"/>
          </p:cNvSpPr>
          <p:nvPr/>
        </p:nvSpPr>
        <p:spPr>
          <a:xfrm>
            <a:off x="5157946" y="5767722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B5000081-81CD-F349-6A5B-D241A37C9440}"/>
              </a:ext>
            </a:extLst>
          </p:cNvPr>
          <p:cNvSpPr>
            <a:spLocks noChangeAspect="1"/>
          </p:cNvSpPr>
          <p:nvPr/>
        </p:nvSpPr>
        <p:spPr>
          <a:xfrm>
            <a:off x="5157946" y="236171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F37FCEB1-482B-C82B-D619-188F0D24522E}"/>
              </a:ext>
            </a:extLst>
          </p:cNvPr>
          <p:cNvSpPr>
            <a:spLocks noChangeAspect="1"/>
          </p:cNvSpPr>
          <p:nvPr/>
        </p:nvSpPr>
        <p:spPr>
          <a:xfrm>
            <a:off x="5157946" y="3951575"/>
            <a:ext cx="228600" cy="22860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319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1212</Words>
  <Application>Microsoft Macintosh PowerPoint</Application>
  <PresentationFormat>Widescreen</PresentationFormat>
  <Paragraphs>184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Times New Roman</vt:lpstr>
      <vt:lpstr>Office Theme</vt:lpstr>
      <vt:lpstr>Negative effects of an allelopathic invader intensify as the growth season progresses</vt:lpstr>
      <vt:lpstr>Allelopathy negatively affects neighboring plants through multiple pathways</vt:lpstr>
      <vt:lpstr>Allelopathy is pervasive in invasive plant species</vt:lpstr>
      <vt:lpstr>Garlic mustard (Alliaria petiolata, Brassicaceae) is a widespread allelopathic invader in North America </vt:lpstr>
      <vt:lpstr>Garlic mustard allelochemicals have deleterious effects on AM fungal communities</vt:lpstr>
      <vt:lpstr>Garlic mustard decreases native plant community diversity</vt:lpstr>
      <vt:lpstr>Garlic mustard decreases native plant community diversity</vt:lpstr>
      <vt:lpstr>AM fungal and plant community responses to garlic mustard invasion may be linked</vt:lpstr>
      <vt:lpstr>To understand these linkages, we must understand native species’ physiological responses to garlic mustard</vt:lpstr>
      <vt:lpstr>Previous work shows that garlic mustard decreases native species net photosynthesis and stomatal conductance</vt:lpstr>
      <vt:lpstr>Open questions</vt:lpstr>
      <vt:lpstr>Hypotheses</vt:lpstr>
      <vt:lpstr>Hypotheses</vt:lpstr>
      <vt:lpstr>Long-term Alliaria  weeding experiment</vt:lpstr>
      <vt:lpstr>Focal species</vt:lpstr>
      <vt:lpstr>Field measurements</vt:lpstr>
      <vt:lpstr>Gas exchange measurements were collected at two time points</vt:lpstr>
      <vt:lpstr>Garlic mustard does not affect soil nutrient availability</vt:lpstr>
      <vt:lpstr>Alliaria is associated with reduced volumetric soil moisture</vt:lpstr>
      <vt:lpstr>Alliaria decreased net photosynthesis rates in both species</vt:lpstr>
      <vt:lpstr>Alliaria decreased net photosynthesis rates in both species*</vt:lpstr>
      <vt:lpstr>Photosynthetic responses to Alliaria in Trillium spp. were driven by changes to photosynthetic capacity</vt:lpstr>
      <vt:lpstr>Photosynthetic responses to Alliaria in Trillium spp. were driven by changes to photosynthetic capacity*</vt:lpstr>
      <vt:lpstr>Photosynthetic responses to Alliaria in M. racemosum were driven by reduced stomatal conductance</vt:lpstr>
      <vt:lpstr>Reduced M. racemosum stomatal conductance increased stomatal limitation after tree canopy closure</vt:lpstr>
      <vt:lpstr>Main takeaway #1: Alliaria decreased net photosynthesis in both species through species-specific mechanisms</vt:lpstr>
      <vt:lpstr>Main takeaway #2: Negative effects of Alliaria on leaf gas exchange intensified as the growth season progressed</vt:lpstr>
      <vt:lpstr>Applause please!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Perkowski, Evan A</dc:creator>
  <cp:lastModifiedBy>Perkowski, Evan A</cp:lastModifiedBy>
  <cp:revision>7</cp:revision>
  <dcterms:created xsi:type="dcterms:W3CDTF">2024-07-10T14:20:12Z</dcterms:created>
  <dcterms:modified xsi:type="dcterms:W3CDTF">2024-08-02T00:54:46Z</dcterms:modified>
</cp:coreProperties>
</file>